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7.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0.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1.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2.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13.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5.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 id="2147483676" r:id="rId3"/>
    <p:sldMasterId id="2147483690" r:id="rId4"/>
    <p:sldMasterId id="2147483704" r:id="rId5"/>
    <p:sldMasterId id="2147483718" r:id="rId6"/>
    <p:sldMasterId id="2147483732" r:id="rId7"/>
    <p:sldMasterId id="2147483746" r:id="rId8"/>
    <p:sldMasterId id="2147483760" r:id="rId9"/>
    <p:sldMasterId id="2147483774" r:id="rId10"/>
    <p:sldMasterId id="2147483788" r:id="rId11"/>
    <p:sldMasterId id="2147483802" r:id="rId12"/>
    <p:sldMasterId id="2147483816" r:id="rId13"/>
    <p:sldMasterId id="2147483830" r:id="rId14"/>
    <p:sldMasterId id="2147483844" r:id="rId15"/>
    <p:sldMasterId id="2147483858" r:id="rId16"/>
  </p:sldMasterIdLst>
  <p:notesMasterIdLst>
    <p:notesMasterId r:id="rId43"/>
  </p:notesMasterIdLst>
  <p:handoutMasterIdLst>
    <p:handoutMasterId r:id="rId44"/>
  </p:handoutMasterIdLst>
  <p:sldIdLst>
    <p:sldId id="256" r:id="rId17"/>
    <p:sldId id="257" r:id="rId18"/>
    <p:sldId id="293" r:id="rId19"/>
    <p:sldId id="260" r:id="rId20"/>
    <p:sldId id="261" r:id="rId21"/>
    <p:sldId id="265" r:id="rId22"/>
    <p:sldId id="268" r:id="rId23"/>
    <p:sldId id="270" r:id="rId24"/>
    <p:sldId id="269" r:id="rId25"/>
    <p:sldId id="266" r:id="rId26"/>
    <p:sldId id="277" r:id="rId27"/>
    <p:sldId id="283" r:id="rId28"/>
    <p:sldId id="281" r:id="rId29"/>
    <p:sldId id="282" r:id="rId30"/>
    <p:sldId id="278" r:id="rId31"/>
    <p:sldId id="279" r:id="rId32"/>
    <p:sldId id="284" r:id="rId33"/>
    <p:sldId id="285" r:id="rId34"/>
    <p:sldId id="286" r:id="rId35"/>
    <p:sldId id="287" r:id="rId36"/>
    <p:sldId id="290" r:id="rId37"/>
    <p:sldId id="288" r:id="rId38"/>
    <p:sldId id="289" r:id="rId39"/>
    <p:sldId id="291" r:id="rId40"/>
    <p:sldId id="292" r:id="rId41"/>
    <p:sldId id="27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C9D"/>
    <a:srgbClr val="6B0846"/>
    <a:srgbClr val="C74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694"/>
  </p:normalViewPr>
  <p:slideViewPr>
    <p:cSldViewPr snapToGrid="0" snapToObjects="1">
      <p:cViewPr varScale="1">
        <p:scale>
          <a:sx n="131" d="100"/>
          <a:sy n="131" d="100"/>
        </p:scale>
        <p:origin x="1032" y="184"/>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775E7-7936-4A4C-8886-E2AEA7B44F4D}" type="datetimeFigureOut">
              <a:rPr lang="en-US" smtClean="0"/>
              <a:t>3/20/23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B7ECC0-A5E4-E442-8340-4FF9E5D85A3C}"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GB" dirty="0">
                <a:solidFill>
                  <a:srgbClr val="1C1E21"/>
                </a:solidFill>
                <a:effectLst/>
                <a:sym typeface="+mn-ea"/>
              </a:rPr>
              <a:t>In a VKE K8S cluster, the number of clients is increasing.The image used by application may reach GB level.</a:t>
            </a:r>
            <a:endParaRPr lang="en-US" altLang="en-GB" b="0" i="0" dirty="0">
              <a:solidFill>
                <a:srgbClr val="1C1E21"/>
              </a:solidFill>
              <a:effectLst/>
            </a:endParaRPr>
          </a:p>
          <a:p>
            <a:r>
              <a:rPr lang="en-GB" altLang="zh-CN" dirty="0">
                <a:solidFill>
                  <a:srgbClr val="1C1E21"/>
                </a:solidFill>
                <a:effectLst/>
                <a:sym typeface="+mn-ea"/>
              </a:rPr>
              <a:t>If </a:t>
            </a:r>
            <a:r>
              <a:rPr lang="en-US" altLang="en-GB" dirty="0">
                <a:solidFill>
                  <a:srgbClr val="1C1E21"/>
                </a:solidFill>
                <a:effectLst/>
                <a:sym typeface="+mn-ea"/>
              </a:rPr>
              <a:t>a image is</a:t>
            </a:r>
            <a:r>
              <a:rPr lang="en-GB" altLang="zh-CN" dirty="0">
                <a:solidFill>
                  <a:srgbClr val="1C1E21"/>
                </a:solidFill>
                <a:effectLst/>
                <a:sym typeface="+mn-ea"/>
              </a:rPr>
              <a:t> Nydus format, the number of requests will increase by an order of magnitude</a:t>
            </a:r>
            <a:r>
              <a:rPr lang="en-US" altLang="en-GB" dirty="0">
                <a:solidFill>
                  <a:srgbClr val="1C1E21"/>
                </a:solidFill>
                <a:effectLst/>
                <a:sym typeface="+mn-ea"/>
              </a:rPr>
              <a:t>.</a:t>
            </a:r>
            <a:endParaRPr lang="en-US" altLang="en-GB" b="0" i="0" dirty="0">
              <a:solidFill>
                <a:srgbClr val="1C1E21"/>
              </a:solidFill>
              <a:effectLst/>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 Id="rId4" Type="http://schemas.openxmlformats.org/officeDocument/2006/relationships/image" Target="../media/image5.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 Id="rId4" Type="http://schemas.openxmlformats.org/officeDocument/2006/relationships/image" Target="../media/image5.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0.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1.xml"/><Relationship Id="rId4" Type="http://schemas.openxmlformats.org/officeDocument/2006/relationships/image" Target="../media/image5.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2.xml"/><Relationship Id="rId4" Type="http://schemas.openxmlformats.org/officeDocument/2006/relationships/image" Target="../media/image5.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3.xml"/><Relationship Id="rId4" Type="http://schemas.openxmlformats.org/officeDocument/2006/relationships/image" Target="../media/image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4.xml"/><Relationship Id="rId4" Type="http://schemas.openxmlformats.org/officeDocument/2006/relationships/image" Target="../media/image5.jpe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 Id="rId4" Type="http://schemas.openxmlformats.org/officeDocument/2006/relationships/image" Target="../media/image5.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6.xml"/><Relationship Id="rId4" Type="http://schemas.openxmlformats.org/officeDocument/2006/relationships/image" Target="../media/image5.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5.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5.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4" Type="http://schemas.openxmlformats.org/officeDocument/2006/relationships/image" Target="../media/image5.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6.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4" Type="http://schemas.openxmlformats.org/officeDocument/2006/relationships/image" Target="../media/image5.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 Id="rId4" Type="http://schemas.openxmlformats.org/officeDocument/2006/relationships/image" Target="../media/image5.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8.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1F604-BC3A-7249-8689-657AF7B88D6C}" type="datetimeFigureOut">
              <a:rPr lang="en-US" smtClean="0"/>
              <a:t>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graphical user interface&#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5" name="Picture 4" descr="Shape&#10;&#10;Description automatically generated"/>
          <p:cNvPicPr>
            <a:picLocks noChangeAspect="1"/>
          </p:cNvPicPr>
          <p:nvPr userDrawn="1"/>
        </p:nvPicPr>
        <p:blipFill>
          <a:blip r:embed="rId4"/>
          <a:stretch>
            <a:fillRect/>
          </a:stretch>
        </p:blipFill>
        <p:spPr>
          <a:xfrm>
            <a:off x="-1" y="0"/>
            <a:ext cx="12192001" cy="6858000"/>
          </a:xfrm>
          <a:prstGeom prst="rect">
            <a:avLst/>
          </a:prstGeom>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pic>
        <p:nvPicPr>
          <p:cNvPr id="4" name="Graphic 3"/>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44355" y="69574"/>
            <a:ext cx="1003088" cy="884078"/>
          </a:xfrm>
          <a:prstGeom prst="rect">
            <a:avLst/>
          </a:prstGeom>
        </p:spPr>
      </p:pic>
      <p:pic>
        <p:nvPicPr>
          <p:cNvPr id="3" name="Graphic 2"/>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436088" y="154120"/>
            <a:ext cx="1545916" cy="714986"/>
          </a:xfrm>
          <a:prstGeom prst="rect">
            <a:avLst/>
          </a:prstGeom>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1F604-BC3A-7249-8689-657AF7B88D6C}" type="datetimeFigureOut">
              <a:rPr lang="en-US" smtClean="0"/>
              <a:t>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B1F604-BC3A-7249-8689-657AF7B88D6C}" type="datetimeFigureOut">
              <a:rPr lang="en-US" smtClean="0"/>
              <a:t>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B1F604-BC3A-7249-8689-657AF7B88D6C}" type="datetimeFigureOut">
              <a:rPr lang="en-US" smtClean="0"/>
              <a:t>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5B1F604-BC3A-7249-8689-657AF7B88D6C}" type="datetimeFigureOut">
              <a:rPr lang="en-US" smtClean="0"/>
              <a:t>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707C995-B61A-8247-B66E-3CF2EAADFEA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slideLayout" Target="../slideLayouts/slideLayout208.xm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slideLayout" Target="../slideLayouts/slideLayout20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 id="2147483842" r:id="rId12"/>
    <p:sldLayoutId id="21474838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1F604-BC3A-7249-8689-657AF7B88D6C}" type="datetimeFigureOut">
              <a:rPr lang="en-US" smtClean="0"/>
              <a:t>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7C995-B61A-8247-B66E-3CF2EAADFEAA}"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6.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9.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5.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98.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twitter.com/dragonfly_oss" TargetMode="External"/><Relationship Id="rId7" Type="http://schemas.openxmlformats.org/officeDocument/2006/relationships/image" Target="../media/image11.png"/><Relationship Id="rId2" Type="http://schemas.openxmlformats.org/officeDocument/2006/relationships/hyperlink" Target="https://cloud-native.slack.com/messages/dragonfly/" TargetMode="Externa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mailto:dragonfly-developers@googlegroups.com" TargetMode="External"/><Relationship Id="rId4" Type="http://schemas.openxmlformats.org/officeDocument/2006/relationships/hyperlink" Target="mailto:dragonfly-discuss@googlegroups.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5" y="-6404"/>
            <a:ext cx="10459970" cy="842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Performance Testing</a:t>
            </a:r>
          </a:p>
        </p:txBody>
      </p:sp>
      <p:pic>
        <p:nvPicPr>
          <p:cNvPr id="1026" name="Picture 2" descr="nydus-mirror-dragonf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1604" y="1923373"/>
            <a:ext cx="6431783" cy="38098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423542" y="1104479"/>
            <a:ext cx="4765537" cy="5447645"/>
          </a:xfrm>
          <a:prstGeom prst="rect">
            <a:avLst/>
          </a:prstGeom>
          <a:noFill/>
        </p:spPr>
        <p:txBody>
          <a:bodyPr wrap="square">
            <a:spAutoFit/>
          </a:bodyPr>
          <a:lstStyle/>
          <a:p>
            <a:r>
              <a:rPr lang="en-GB" altLang="zh-CN" sz="2000" b="1" dirty="0"/>
              <a:t>Background:</a:t>
            </a:r>
            <a:endParaRPr lang="en-GB" altLang="zh-CN" sz="2000" b="0" i="0" dirty="0">
              <a:solidFill>
                <a:srgbClr val="1C1E21"/>
              </a:solidFill>
              <a:effectLst/>
            </a:endParaRPr>
          </a:p>
          <a:p>
            <a:r>
              <a:rPr lang="en-GB" altLang="zh-CN" sz="1400" b="0" i="0" dirty="0">
                <a:solidFill>
                  <a:srgbClr val="1C1E21"/>
                </a:solidFill>
                <a:effectLst/>
              </a:rPr>
              <a:t>Test the performance of single-machine image download after the integration of </a:t>
            </a:r>
            <a:r>
              <a:rPr lang="en-GB" altLang="zh-CN" sz="1400" b="1" i="1" dirty="0" err="1">
                <a:solidFill>
                  <a:srgbClr val="002C9D"/>
                </a:solidFill>
              </a:rPr>
              <a:t>nydus</a:t>
            </a:r>
            <a:r>
              <a:rPr lang="en-GB" altLang="zh-CN" sz="1400" b="1" i="1" dirty="0">
                <a:solidFill>
                  <a:srgbClr val="002C9D"/>
                </a:solidFill>
              </a:rPr>
              <a:t> mirror</a:t>
            </a:r>
            <a:r>
              <a:rPr lang="en-GB" altLang="zh-CN" sz="1400" b="1" i="1" dirty="0">
                <a:solidFill>
                  <a:srgbClr val="002C9D"/>
                </a:solidFill>
                <a:effectLst/>
              </a:rPr>
              <a:t> mode and </a:t>
            </a:r>
            <a:r>
              <a:rPr lang="en-GB" altLang="zh-CN" sz="1400" b="1" i="1" dirty="0">
                <a:solidFill>
                  <a:srgbClr val="002C9D"/>
                </a:solidFill>
              </a:rPr>
              <a:t>dragonfly P2P</a:t>
            </a:r>
            <a:r>
              <a:rPr lang="en-GB" altLang="zh-CN" sz="1400" b="0" i="0" dirty="0">
                <a:solidFill>
                  <a:srgbClr val="1C1E21"/>
                </a:solidFill>
                <a:effectLst/>
              </a:rPr>
              <a:t>. Test running version commands using images in different languages. For example, the startup command used to run a </a:t>
            </a:r>
            <a:r>
              <a:rPr lang="en-GB" altLang="zh-CN" sz="1400" dirty="0"/>
              <a:t>python</a:t>
            </a:r>
            <a:r>
              <a:rPr lang="en-GB" altLang="zh-CN" sz="1400" b="0" i="0" dirty="0">
                <a:solidFill>
                  <a:srgbClr val="1C1E21"/>
                </a:solidFill>
                <a:effectLst/>
              </a:rPr>
              <a:t> image is </a:t>
            </a:r>
            <a:r>
              <a:rPr lang="en-GB" altLang="zh-CN" sz="1400" b="1" i="1" dirty="0">
                <a:solidFill>
                  <a:srgbClr val="002C9D"/>
                </a:solidFill>
              </a:rPr>
              <a:t>python -V</a:t>
            </a:r>
            <a:r>
              <a:rPr lang="en-GB" altLang="zh-CN" sz="1400" b="0" i="0" dirty="0">
                <a:solidFill>
                  <a:srgbClr val="1C1E21"/>
                </a:solidFill>
                <a:effectLst/>
              </a:rPr>
              <a:t>. </a:t>
            </a:r>
          </a:p>
          <a:p>
            <a:endParaRPr lang="en-GB" altLang="zh-CN" sz="1400" dirty="0">
              <a:solidFill>
                <a:srgbClr val="1C1E21"/>
              </a:solidFill>
            </a:endParaRPr>
          </a:p>
          <a:p>
            <a:r>
              <a:rPr lang="en-GB" altLang="zh-CN" sz="2000" b="1" i="0" dirty="0">
                <a:effectLst/>
              </a:rPr>
              <a:t>Scenarios:</a:t>
            </a:r>
          </a:p>
          <a:p>
            <a:r>
              <a:rPr lang="en-GB" altLang="zh-CN" sz="1400" b="1" i="1" dirty="0">
                <a:solidFill>
                  <a:srgbClr val="002C9D"/>
                </a:solidFill>
                <a:effectLst/>
              </a:rPr>
              <a:t>OCIv1: </a:t>
            </a:r>
            <a:r>
              <a:rPr lang="en-GB" altLang="zh-CN" sz="1400" b="0" i="0" dirty="0">
                <a:solidFill>
                  <a:srgbClr val="1C1E21"/>
                </a:solidFill>
                <a:effectLst/>
              </a:rPr>
              <a:t>Use </a:t>
            </a:r>
            <a:r>
              <a:rPr lang="en-GB" altLang="zh-CN" sz="1400" b="0" i="0" dirty="0" err="1">
                <a:solidFill>
                  <a:srgbClr val="1C1E21"/>
                </a:solidFill>
                <a:effectLst/>
              </a:rPr>
              <a:t>containerd</a:t>
            </a:r>
            <a:r>
              <a:rPr lang="en-GB" altLang="zh-CN" sz="1400" b="0" i="0" dirty="0">
                <a:solidFill>
                  <a:srgbClr val="1C1E21"/>
                </a:solidFill>
                <a:effectLst/>
              </a:rPr>
              <a:t> to pull image directly.</a:t>
            </a:r>
          </a:p>
          <a:p>
            <a:r>
              <a:rPr lang="en-GB" altLang="zh-CN" sz="1400" b="1" i="1" dirty="0" err="1">
                <a:solidFill>
                  <a:srgbClr val="002C9D"/>
                </a:solidFill>
              </a:rPr>
              <a:t>N</a:t>
            </a:r>
            <a:r>
              <a:rPr lang="en-GB" altLang="zh-CN" sz="1400" b="1" i="1" dirty="0" err="1">
                <a:solidFill>
                  <a:srgbClr val="002C9D"/>
                </a:solidFill>
                <a:effectLst/>
              </a:rPr>
              <a:t>ydus</a:t>
            </a:r>
            <a:r>
              <a:rPr lang="en-GB" altLang="zh-CN" sz="1400" b="1" i="1" dirty="0">
                <a:solidFill>
                  <a:srgbClr val="002C9D"/>
                </a:solidFill>
                <a:effectLst/>
              </a:rPr>
              <a:t> Cold Boot: </a:t>
            </a:r>
            <a:r>
              <a:rPr lang="en-GB" altLang="zh-CN" sz="1400" b="0" i="0" dirty="0">
                <a:solidFill>
                  <a:srgbClr val="1C1E21"/>
                </a:solidFill>
                <a:effectLst/>
                <a:latin typeface="Din" pitchFamily="2" charset="0"/>
              </a:rPr>
              <a:t>Use </a:t>
            </a:r>
            <a:r>
              <a:rPr lang="en-GB" altLang="zh-CN" sz="1400" b="0" i="0" dirty="0" err="1">
                <a:solidFill>
                  <a:srgbClr val="1C1E21"/>
                </a:solidFill>
                <a:effectLst/>
                <a:latin typeface="Din" pitchFamily="2" charset="0"/>
              </a:rPr>
              <a:t>containerd</a:t>
            </a:r>
            <a:r>
              <a:rPr lang="en-GB" altLang="zh-CN" sz="1400" b="0" i="0" dirty="0">
                <a:solidFill>
                  <a:srgbClr val="1C1E21"/>
                </a:solidFill>
                <a:effectLst/>
                <a:latin typeface="Din" pitchFamily="2" charset="0"/>
              </a:rPr>
              <a:t> to pull image via </a:t>
            </a:r>
            <a:r>
              <a:rPr lang="en-GB" altLang="zh-CN" sz="1400" b="0" i="0" dirty="0" err="1">
                <a:solidFill>
                  <a:srgbClr val="1C1E21"/>
                </a:solidFill>
                <a:effectLst/>
                <a:latin typeface="Din" pitchFamily="2" charset="0"/>
              </a:rPr>
              <a:t>nydus-snapshotter</a:t>
            </a:r>
            <a:r>
              <a:rPr lang="en-GB" altLang="zh-CN" sz="1400" b="0" i="0" dirty="0">
                <a:solidFill>
                  <a:srgbClr val="1C1E21"/>
                </a:solidFill>
                <a:effectLst/>
                <a:latin typeface="Din" pitchFamily="2" charset="0"/>
              </a:rPr>
              <a:t> and doesn't hit any cache.</a:t>
            </a:r>
          </a:p>
          <a:p>
            <a:r>
              <a:rPr lang="en-GB" altLang="zh-CN" sz="1400" b="1" i="1" dirty="0" err="1">
                <a:solidFill>
                  <a:srgbClr val="002C9D"/>
                </a:solidFill>
                <a:effectLst/>
              </a:rPr>
              <a:t>Nydus</a:t>
            </a:r>
            <a:r>
              <a:rPr lang="en-GB" altLang="zh-CN" sz="1400" b="1" i="1" dirty="0">
                <a:solidFill>
                  <a:srgbClr val="002C9D"/>
                </a:solidFill>
                <a:effectLst/>
              </a:rPr>
              <a:t> &amp; Dragonfly Cold Boot: </a:t>
            </a:r>
            <a:r>
              <a:rPr lang="en-GB" altLang="zh-CN" sz="1400" b="0" i="0" dirty="0">
                <a:solidFill>
                  <a:srgbClr val="1C1E21"/>
                </a:solidFill>
                <a:effectLst/>
                <a:latin typeface="Din" pitchFamily="2" charset="0"/>
              </a:rPr>
              <a:t>Use </a:t>
            </a:r>
            <a:r>
              <a:rPr lang="en-GB" altLang="zh-CN" sz="1400" b="0" i="0" dirty="0" err="1">
                <a:solidFill>
                  <a:srgbClr val="1C1E21"/>
                </a:solidFill>
                <a:effectLst/>
                <a:latin typeface="Din" pitchFamily="2" charset="0"/>
              </a:rPr>
              <a:t>containerd</a:t>
            </a:r>
            <a:r>
              <a:rPr lang="en-GB" altLang="zh-CN" sz="1400" b="0" i="0" dirty="0">
                <a:solidFill>
                  <a:srgbClr val="1C1E21"/>
                </a:solidFill>
                <a:effectLst/>
                <a:latin typeface="Din" pitchFamily="2" charset="0"/>
              </a:rPr>
              <a:t> to pull image via </a:t>
            </a:r>
            <a:r>
              <a:rPr lang="en-GB" altLang="zh-CN" sz="1400" b="0" i="0" dirty="0" err="1">
                <a:solidFill>
                  <a:srgbClr val="1C1E21"/>
                </a:solidFill>
                <a:effectLst/>
                <a:latin typeface="Din" pitchFamily="2" charset="0"/>
              </a:rPr>
              <a:t>nydus-snapshotter</a:t>
            </a:r>
            <a:r>
              <a:rPr lang="en-GB" altLang="zh-CN" sz="1400" b="0" i="0" dirty="0">
                <a:solidFill>
                  <a:srgbClr val="1C1E21"/>
                </a:solidFill>
                <a:effectLst/>
                <a:latin typeface="Din" pitchFamily="2" charset="0"/>
              </a:rPr>
              <a:t>. Transfer the traffic to dragonfly P2P based on </a:t>
            </a:r>
            <a:r>
              <a:rPr lang="en-GB" altLang="zh-CN" sz="1400" b="0" i="0" dirty="0" err="1">
                <a:solidFill>
                  <a:srgbClr val="1C1E21"/>
                </a:solidFill>
                <a:effectLst/>
                <a:latin typeface="Din" pitchFamily="2" charset="0"/>
              </a:rPr>
              <a:t>nydus</a:t>
            </a:r>
            <a:r>
              <a:rPr lang="en-GB" altLang="zh-CN" sz="1400" b="0" i="0" dirty="0">
                <a:solidFill>
                  <a:srgbClr val="1C1E21"/>
                </a:solidFill>
                <a:effectLst/>
                <a:latin typeface="Din" pitchFamily="2" charset="0"/>
              </a:rPr>
              <a:t> mirror mode and no cache hits.</a:t>
            </a:r>
          </a:p>
          <a:p>
            <a:r>
              <a:rPr lang="en-GB" altLang="zh-CN" sz="1400" b="1" i="1" dirty="0">
                <a:solidFill>
                  <a:srgbClr val="002C9D"/>
                </a:solidFill>
                <a:effectLst/>
              </a:rPr>
              <a:t>Hit Dragonfly Remote Peer Cache: </a:t>
            </a:r>
            <a:r>
              <a:rPr lang="en-GB" altLang="zh-CN" sz="1400" b="0" i="0" dirty="0">
                <a:solidFill>
                  <a:srgbClr val="1C1E21"/>
                </a:solidFill>
                <a:effectLst/>
                <a:latin typeface="Din" pitchFamily="2" charset="0"/>
              </a:rPr>
              <a:t>Use </a:t>
            </a:r>
            <a:r>
              <a:rPr lang="en-GB" altLang="zh-CN" sz="1400" b="0" i="0" dirty="0" err="1">
                <a:solidFill>
                  <a:srgbClr val="1C1E21"/>
                </a:solidFill>
                <a:effectLst/>
                <a:latin typeface="Din" pitchFamily="2" charset="0"/>
              </a:rPr>
              <a:t>containerd</a:t>
            </a:r>
            <a:r>
              <a:rPr lang="en-GB" altLang="zh-CN" sz="1400" b="0" i="0" dirty="0">
                <a:solidFill>
                  <a:srgbClr val="1C1E21"/>
                </a:solidFill>
                <a:effectLst/>
                <a:latin typeface="Din" pitchFamily="2" charset="0"/>
              </a:rPr>
              <a:t> to pull image via </a:t>
            </a:r>
            <a:r>
              <a:rPr lang="en-GB" altLang="zh-CN" sz="1400" b="0" i="0" dirty="0" err="1">
                <a:solidFill>
                  <a:srgbClr val="1C1E21"/>
                </a:solidFill>
                <a:effectLst/>
                <a:latin typeface="Din" pitchFamily="2" charset="0"/>
              </a:rPr>
              <a:t>nydus-snapshotter</a:t>
            </a:r>
            <a:r>
              <a:rPr lang="en-GB" altLang="zh-CN" sz="1400" b="0" i="0" dirty="0">
                <a:solidFill>
                  <a:srgbClr val="1C1E21"/>
                </a:solidFill>
                <a:effectLst/>
                <a:latin typeface="Din" pitchFamily="2" charset="0"/>
              </a:rPr>
              <a:t>. Transfer the traffic to dragonfly P2P based on </a:t>
            </a:r>
            <a:r>
              <a:rPr lang="en-GB" altLang="zh-CN" sz="1400" b="0" i="0" dirty="0" err="1">
                <a:solidFill>
                  <a:srgbClr val="1C1E21"/>
                </a:solidFill>
                <a:effectLst/>
                <a:latin typeface="Din" pitchFamily="2" charset="0"/>
              </a:rPr>
              <a:t>nydus</a:t>
            </a:r>
            <a:r>
              <a:rPr lang="en-GB" altLang="zh-CN" sz="1400" b="0" i="0" dirty="0">
                <a:solidFill>
                  <a:srgbClr val="1C1E21"/>
                </a:solidFill>
                <a:effectLst/>
                <a:latin typeface="Din" pitchFamily="2" charset="0"/>
              </a:rPr>
              <a:t> mirror mode and hit the remote peer cache.</a:t>
            </a:r>
          </a:p>
          <a:p>
            <a:r>
              <a:rPr lang="en-GB" altLang="zh-CN" sz="1400" b="1" i="1" dirty="0">
                <a:solidFill>
                  <a:srgbClr val="002C9D"/>
                </a:solidFill>
                <a:effectLst/>
              </a:rPr>
              <a:t>Hit Dragonfly Local Peer Cache: </a:t>
            </a:r>
            <a:r>
              <a:rPr lang="en-GB" altLang="zh-CN" sz="1400" b="0" i="0" dirty="0">
                <a:solidFill>
                  <a:srgbClr val="1C1E21"/>
                </a:solidFill>
                <a:effectLst/>
                <a:latin typeface="Din" pitchFamily="2" charset="0"/>
              </a:rPr>
              <a:t>Use </a:t>
            </a:r>
            <a:r>
              <a:rPr lang="en-GB" altLang="zh-CN" sz="1400" b="0" i="0" dirty="0" err="1">
                <a:solidFill>
                  <a:srgbClr val="1C1E21"/>
                </a:solidFill>
                <a:effectLst/>
                <a:latin typeface="Din" pitchFamily="2" charset="0"/>
              </a:rPr>
              <a:t>containerd</a:t>
            </a:r>
            <a:r>
              <a:rPr lang="en-GB" altLang="zh-CN" sz="1400" b="0" i="0" dirty="0">
                <a:solidFill>
                  <a:srgbClr val="1C1E21"/>
                </a:solidFill>
                <a:effectLst/>
                <a:latin typeface="Din" pitchFamily="2" charset="0"/>
              </a:rPr>
              <a:t> to pull image via </a:t>
            </a:r>
            <a:r>
              <a:rPr lang="en-GB" altLang="zh-CN" sz="1400" b="0" i="0" dirty="0" err="1">
                <a:solidFill>
                  <a:srgbClr val="1C1E21"/>
                </a:solidFill>
                <a:effectLst/>
                <a:latin typeface="Din" pitchFamily="2" charset="0"/>
              </a:rPr>
              <a:t>nydus-snapshotter</a:t>
            </a:r>
            <a:r>
              <a:rPr lang="en-GB" altLang="zh-CN" sz="1400" b="0" i="0" dirty="0">
                <a:solidFill>
                  <a:srgbClr val="1C1E21"/>
                </a:solidFill>
                <a:effectLst/>
                <a:latin typeface="Din" pitchFamily="2" charset="0"/>
              </a:rPr>
              <a:t>. Transfer the traffic to dragonfly P2P based on </a:t>
            </a:r>
            <a:r>
              <a:rPr lang="en-GB" altLang="zh-CN" sz="1400" b="0" i="0" dirty="0" err="1">
                <a:solidFill>
                  <a:srgbClr val="1C1E21"/>
                </a:solidFill>
                <a:effectLst/>
                <a:latin typeface="Din" pitchFamily="2" charset="0"/>
              </a:rPr>
              <a:t>nydus</a:t>
            </a:r>
            <a:r>
              <a:rPr lang="en-GB" altLang="zh-CN" sz="1400" b="0" i="0" dirty="0">
                <a:solidFill>
                  <a:srgbClr val="1C1E21"/>
                </a:solidFill>
                <a:effectLst/>
                <a:latin typeface="Din" pitchFamily="2" charset="0"/>
              </a:rPr>
              <a:t> mirror mode and hit the local peer cache.</a:t>
            </a:r>
          </a:p>
          <a:p>
            <a:r>
              <a:rPr lang="en-GB" altLang="zh-CN" sz="1400" b="1" i="1" dirty="0">
                <a:solidFill>
                  <a:srgbClr val="002C9D"/>
                </a:solidFill>
                <a:effectLst/>
              </a:rPr>
              <a:t>Hit </a:t>
            </a:r>
            <a:r>
              <a:rPr lang="en-GB" altLang="zh-CN" sz="1400" b="1" i="1" dirty="0" err="1">
                <a:solidFill>
                  <a:srgbClr val="002C9D"/>
                </a:solidFill>
                <a:effectLst/>
              </a:rPr>
              <a:t>Nydus</a:t>
            </a:r>
            <a:r>
              <a:rPr lang="en-GB" altLang="zh-CN" sz="1400" b="1" i="1" dirty="0">
                <a:solidFill>
                  <a:srgbClr val="002C9D"/>
                </a:solidFill>
                <a:effectLst/>
              </a:rPr>
              <a:t> Cache: </a:t>
            </a:r>
            <a:r>
              <a:rPr lang="en-GB" altLang="zh-CN" sz="1400" b="0" i="0" dirty="0">
                <a:solidFill>
                  <a:srgbClr val="1C1E21"/>
                </a:solidFill>
                <a:effectLst/>
                <a:latin typeface="Din" pitchFamily="2" charset="0"/>
              </a:rPr>
              <a:t>Use </a:t>
            </a:r>
            <a:r>
              <a:rPr lang="en-GB" altLang="zh-CN" sz="1400" b="0" i="0" dirty="0" err="1">
                <a:solidFill>
                  <a:srgbClr val="1C1E21"/>
                </a:solidFill>
                <a:effectLst/>
                <a:latin typeface="Din" pitchFamily="2" charset="0"/>
              </a:rPr>
              <a:t>containerd</a:t>
            </a:r>
            <a:r>
              <a:rPr lang="en-GB" altLang="zh-CN" sz="1400" b="0" i="0" dirty="0">
                <a:solidFill>
                  <a:srgbClr val="1C1E21"/>
                </a:solidFill>
                <a:effectLst/>
                <a:latin typeface="Din" pitchFamily="2" charset="0"/>
              </a:rPr>
              <a:t> to pull image via </a:t>
            </a:r>
            <a:r>
              <a:rPr lang="en-GB" altLang="zh-CN" sz="1400" b="0" i="0" dirty="0" err="1">
                <a:solidFill>
                  <a:srgbClr val="1C1E21"/>
                </a:solidFill>
                <a:effectLst/>
                <a:latin typeface="Din" pitchFamily="2" charset="0"/>
              </a:rPr>
              <a:t>nydus-snapshotter</a:t>
            </a:r>
            <a:r>
              <a:rPr lang="en-GB" altLang="zh-CN" sz="1400" b="0" i="0" dirty="0">
                <a:solidFill>
                  <a:srgbClr val="1C1E21"/>
                </a:solidFill>
                <a:effectLst/>
                <a:latin typeface="Din" pitchFamily="2" charset="0"/>
              </a:rPr>
              <a:t>. Transfer the traffic to dragonfly P2P based on </a:t>
            </a:r>
            <a:r>
              <a:rPr lang="en-GB" altLang="zh-CN" sz="1400" b="0" i="0" dirty="0" err="1">
                <a:solidFill>
                  <a:srgbClr val="1C1E21"/>
                </a:solidFill>
                <a:effectLst/>
                <a:latin typeface="Din" pitchFamily="2" charset="0"/>
              </a:rPr>
              <a:t>nydus</a:t>
            </a:r>
            <a:r>
              <a:rPr lang="en-GB" altLang="zh-CN" sz="1400" b="0" i="0" dirty="0">
                <a:solidFill>
                  <a:srgbClr val="1C1E21"/>
                </a:solidFill>
                <a:effectLst/>
                <a:latin typeface="Din" pitchFamily="2" charset="0"/>
              </a:rPr>
              <a:t> mirror mode and hit the </a:t>
            </a:r>
            <a:r>
              <a:rPr lang="en-GB" altLang="zh-CN" sz="1400" b="0" i="0" dirty="0" err="1">
                <a:solidFill>
                  <a:srgbClr val="1C1E21"/>
                </a:solidFill>
                <a:effectLst/>
                <a:latin typeface="Din" pitchFamily="2" charset="0"/>
              </a:rPr>
              <a:t>nydus</a:t>
            </a:r>
            <a:r>
              <a:rPr lang="en-GB" altLang="zh-CN" sz="1400" b="0" i="0" dirty="0">
                <a:solidFill>
                  <a:srgbClr val="1C1E21"/>
                </a:solidFill>
                <a:effectLst/>
                <a:latin typeface="Din" pitchFamily="2" charset="0"/>
              </a:rPr>
              <a:t> local cache.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Machine Learning Model</a:t>
            </a:r>
          </a:p>
        </p:txBody>
      </p:sp>
      <p:pic>
        <p:nvPicPr>
          <p:cNvPr id="3" name="图片 2"/>
          <p:cNvPicPr>
            <a:picLocks noChangeAspect="1"/>
          </p:cNvPicPr>
          <p:nvPr/>
        </p:nvPicPr>
        <p:blipFill>
          <a:blip r:embed="rId2"/>
          <a:stretch>
            <a:fillRect/>
          </a:stretch>
        </p:blipFill>
        <p:spPr>
          <a:xfrm>
            <a:off x="227445" y="1986451"/>
            <a:ext cx="11737109" cy="3965563"/>
          </a:xfrm>
          <a:prstGeom prst="rect">
            <a:avLst/>
          </a:prstGeom>
        </p:spPr>
      </p:pic>
      <p:sp>
        <p:nvSpPr>
          <p:cNvPr id="7" name="文本框 6"/>
          <p:cNvSpPr txBox="1"/>
          <p:nvPr/>
        </p:nvSpPr>
        <p:spPr>
          <a:xfrm>
            <a:off x="383804" y="1065210"/>
            <a:ext cx="5977258" cy="461665"/>
          </a:xfrm>
          <a:prstGeom prst="rect">
            <a:avLst/>
          </a:prstGeom>
          <a:noFill/>
        </p:spPr>
        <p:txBody>
          <a:bodyPr wrap="square">
            <a:spAutoFit/>
          </a:bodyPr>
          <a:lstStyle/>
          <a:p>
            <a:r>
              <a:rPr lang="en-GB" altLang="zh-CN" sz="2400" b="1" dirty="0"/>
              <a:t>P2P-based Downloading Models</a:t>
            </a:r>
            <a:endParaRPr lang="en-GB" altLang="zh-CN" sz="2400" b="0" i="0" dirty="0">
              <a:solidFill>
                <a:srgbClr val="1C1E21"/>
              </a:solidFill>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387475"/>
            <a:ext cx="12192000" cy="4572000"/>
          </a:xfrm>
          <a:prstGeom prst="rect">
            <a:avLst/>
          </a:prstGeom>
        </p:spPr>
      </p:pic>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sym typeface="+mn-ea"/>
              </a:rPr>
              <a:t>Product Introduction</a:t>
            </a:r>
          </a:p>
        </p:txBody>
      </p:sp>
      <p:sp>
        <p:nvSpPr>
          <p:cNvPr id="7" name="文本框 6"/>
          <p:cNvSpPr txBox="1"/>
          <p:nvPr/>
        </p:nvSpPr>
        <p:spPr>
          <a:xfrm>
            <a:off x="383804" y="1634170"/>
            <a:ext cx="5977258" cy="460375"/>
          </a:xfrm>
          <a:prstGeom prst="rect">
            <a:avLst/>
          </a:prstGeom>
          <a:noFill/>
        </p:spPr>
        <p:txBody>
          <a:bodyPr wrap="square">
            <a:spAutoFit/>
          </a:bodyPr>
          <a:lstStyle/>
          <a:p>
            <a:r>
              <a:rPr lang="en-US" altLang="en-GB" sz="2400" b="0" i="0" dirty="0">
                <a:solidFill>
                  <a:srgbClr val="1C1E21"/>
                </a:solidFill>
                <a:effectLst/>
              </a:rPr>
              <a:t>Container Registry, </a:t>
            </a:r>
            <a:r>
              <a:rPr lang="en-US" altLang="zh-CN" sz="2400" b="0" i="0" dirty="0">
                <a:solidFill>
                  <a:srgbClr val="1C1E21"/>
                </a:solidFill>
                <a:effectLst/>
              </a:rPr>
              <a:t>CR</a:t>
            </a:r>
          </a:p>
        </p:txBody>
      </p:sp>
      <p:sp>
        <p:nvSpPr>
          <p:cNvPr id="5" name="文本框 4"/>
          <p:cNvSpPr txBox="1"/>
          <p:nvPr/>
        </p:nvSpPr>
        <p:spPr>
          <a:xfrm>
            <a:off x="383537" y="2243669"/>
            <a:ext cx="4765537" cy="1124585"/>
          </a:xfrm>
          <a:prstGeom prst="rect">
            <a:avLst/>
          </a:prstGeom>
          <a:noFill/>
        </p:spPr>
        <p:txBody>
          <a:bodyPr wrap="square">
            <a:spAutoFit/>
          </a:bodyPr>
          <a:lstStyle/>
          <a:p>
            <a:pPr>
              <a:lnSpc>
                <a:spcPct val="120000"/>
              </a:lnSpc>
            </a:pPr>
            <a:r>
              <a:rPr lang="en-US" altLang="en-GB" sz="1400" b="0" i="0" dirty="0">
                <a:solidFill>
                  <a:srgbClr val="1C1E21"/>
                </a:solidFill>
                <a:effectLst/>
              </a:rPr>
              <a:t>CR is a product of ByteDance’s Cloud Service Volcano Engine, which provides secure and highly available container image hosting services to facilitate users to manage the entire lifecycle of container images.</a:t>
            </a:r>
            <a:r>
              <a:rPr lang="en-GB" altLang="zh-CN" sz="1400" b="0" i="0" dirty="0">
                <a:solidFill>
                  <a:srgbClr val="1C1E21"/>
                </a:solidFill>
                <a:effectLst/>
              </a:rPr>
              <a:t> </a:t>
            </a:r>
            <a:endParaRPr lang="en-GB" altLang="zh-CN" sz="1400" b="0" i="0" dirty="0">
              <a:solidFill>
                <a:srgbClr val="1C1E21"/>
              </a:solidFill>
              <a:effectLst/>
              <a:latin typeface="Din"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1428115"/>
            <a:ext cx="12192000" cy="4572000"/>
          </a:xfrm>
          <a:prstGeom prst="rect">
            <a:avLst/>
          </a:prstGeom>
        </p:spPr>
      </p:pic>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sym typeface="+mn-ea"/>
              </a:rPr>
              <a:t>Product Introduction</a:t>
            </a:r>
            <a:endParaRPr lang="en-US" sz="4000" b="1" dirty="0">
              <a:solidFill>
                <a:srgbClr val="002C9D"/>
              </a:solidFill>
              <a:latin typeface="Clarity City" pitchFamily="2" charset="77"/>
              <a:cs typeface="Arial" panose="020B0604020202020204" pitchFamily="34" charset="0"/>
            </a:endParaRPr>
          </a:p>
        </p:txBody>
      </p:sp>
      <p:sp>
        <p:nvSpPr>
          <p:cNvPr id="7" name="文本框 6"/>
          <p:cNvSpPr txBox="1"/>
          <p:nvPr/>
        </p:nvSpPr>
        <p:spPr>
          <a:xfrm>
            <a:off x="383804" y="1634170"/>
            <a:ext cx="5977258" cy="460375"/>
          </a:xfrm>
          <a:prstGeom prst="rect">
            <a:avLst/>
          </a:prstGeom>
          <a:noFill/>
        </p:spPr>
        <p:txBody>
          <a:bodyPr wrap="square">
            <a:spAutoFit/>
          </a:bodyPr>
          <a:lstStyle/>
          <a:p>
            <a:r>
              <a:rPr sz="2400" b="0" i="0" dirty="0">
                <a:solidFill>
                  <a:srgbClr val="1C1E21"/>
                </a:solidFill>
                <a:effectLst/>
              </a:rPr>
              <a:t>Volcengine Kubernetes Engine</a:t>
            </a:r>
            <a:r>
              <a:rPr lang="en-US" sz="2400" b="0" i="0" dirty="0">
                <a:solidFill>
                  <a:srgbClr val="1C1E21"/>
                </a:solidFill>
                <a:effectLst/>
              </a:rPr>
              <a:t>, </a:t>
            </a:r>
            <a:r>
              <a:rPr sz="2400" b="0" i="0" dirty="0">
                <a:solidFill>
                  <a:srgbClr val="1C1E21"/>
                </a:solidFill>
                <a:effectLst/>
              </a:rPr>
              <a:t>VKE</a:t>
            </a:r>
          </a:p>
        </p:txBody>
      </p:sp>
      <p:sp>
        <p:nvSpPr>
          <p:cNvPr id="5" name="文本框 4"/>
          <p:cNvSpPr txBox="1"/>
          <p:nvPr/>
        </p:nvSpPr>
        <p:spPr>
          <a:xfrm>
            <a:off x="383537" y="2243669"/>
            <a:ext cx="4765537" cy="1383030"/>
          </a:xfrm>
          <a:prstGeom prst="rect">
            <a:avLst/>
          </a:prstGeom>
          <a:noFill/>
        </p:spPr>
        <p:txBody>
          <a:bodyPr wrap="square">
            <a:spAutoFit/>
          </a:bodyPr>
          <a:lstStyle/>
          <a:p>
            <a:pPr>
              <a:lnSpc>
                <a:spcPct val="120000"/>
              </a:lnSpc>
            </a:pPr>
            <a:r>
              <a:rPr lang="en-US" altLang="en-GB" sz="1400" b="0" i="0" dirty="0">
                <a:solidFill>
                  <a:srgbClr val="1C1E21"/>
                </a:solidFill>
                <a:effectLst/>
              </a:rPr>
              <a:t>VKE p</a:t>
            </a:r>
            <a:r>
              <a:rPr sz="1400" b="0" i="0" dirty="0">
                <a:solidFill>
                  <a:srgbClr val="1C1E21"/>
                </a:solidFill>
                <a:effectLst/>
              </a:rPr>
              <a:t>rovides high-performance Kubernetes container cluster management services centered on containers through deep integration of next-generation cloud-native technologies, helping users quickly build containerized applications.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1428115"/>
            <a:ext cx="12192000" cy="4572000"/>
          </a:xfrm>
          <a:prstGeom prst="rect">
            <a:avLst/>
          </a:prstGeom>
        </p:spPr>
      </p:pic>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sym typeface="+mn-ea"/>
              </a:rPr>
              <a:t>Product Introduction</a:t>
            </a:r>
            <a:endParaRPr lang="en-US" sz="4000" b="1" dirty="0">
              <a:solidFill>
                <a:srgbClr val="002C9D"/>
              </a:solidFill>
              <a:latin typeface="Clarity City" pitchFamily="2" charset="77"/>
              <a:cs typeface="Arial" panose="020B0604020202020204" pitchFamily="34" charset="0"/>
            </a:endParaRPr>
          </a:p>
        </p:txBody>
      </p:sp>
      <p:sp>
        <p:nvSpPr>
          <p:cNvPr id="7" name="文本框 6"/>
          <p:cNvSpPr txBox="1"/>
          <p:nvPr/>
        </p:nvSpPr>
        <p:spPr>
          <a:xfrm>
            <a:off x="383804" y="1634170"/>
            <a:ext cx="5977258" cy="460375"/>
          </a:xfrm>
          <a:prstGeom prst="rect">
            <a:avLst/>
          </a:prstGeom>
          <a:noFill/>
        </p:spPr>
        <p:txBody>
          <a:bodyPr wrap="square">
            <a:spAutoFit/>
          </a:bodyPr>
          <a:lstStyle/>
          <a:p>
            <a:r>
              <a:rPr sz="2400" b="0" i="0" dirty="0">
                <a:solidFill>
                  <a:srgbClr val="1C1E21"/>
                </a:solidFill>
                <a:effectLst/>
              </a:rPr>
              <a:t>Volcengine Container Instance</a:t>
            </a:r>
            <a:r>
              <a:rPr lang="en-US" sz="2400" b="0" i="0" dirty="0">
                <a:solidFill>
                  <a:srgbClr val="1C1E21"/>
                </a:solidFill>
                <a:effectLst/>
              </a:rPr>
              <a:t>, </a:t>
            </a:r>
            <a:r>
              <a:rPr sz="2400" b="0" i="0" dirty="0">
                <a:solidFill>
                  <a:srgbClr val="1C1E21"/>
                </a:solidFill>
                <a:effectLst/>
              </a:rPr>
              <a:t>VCI</a:t>
            </a:r>
          </a:p>
        </p:txBody>
      </p:sp>
      <p:sp>
        <p:nvSpPr>
          <p:cNvPr id="6" name="文本框 5"/>
          <p:cNvSpPr txBox="1"/>
          <p:nvPr/>
        </p:nvSpPr>
        <p:spPr>
          <a:xfrm>
            <a:off x="383537" y="2247479"/>
            <a:ext cx="4765537" cy="2675255"/>
          </a:xfrm>
          <a:prstGeom prst="rect">
            <a:avLst/>
          </a:prstGeom>
          <a:noFill/>
        </p:spPr>
        <p:txBody>
          <a:bodyPr wrap="square">
            <a:spAutoFit/>
          </a:bodyPr>
          <a:lstStyle/>
          <a:p>
            <a:pPr>
              <a:lnSpc>
                <a:spcPct val="120000"/>
              </a:lnSpc>
            </a:pPr>
            <a:r>
              <a:rPr lang="en-US" sz="1400" b="0" i="0" dirty="0">
                <a:solidFill>
                  <a:srgbClr val="1C1E21"/>
                </a:solidFill>
                <a:effectLst/>
              </a:rPr>
              <a:t>VCI </a:t>
            </a:r>
            <a:r>
              <a:rPr sz="1400" b="0" i="0" dirty="0">
                <a:solidFill>
                  <a:srgbClr val="1C1E21"/>
                </a:solidFill>
                <a:effectLst/>
              </a:rPr>
              <a:t>is a serverless and containerized computing service. </a:t>
            </a:r>
            <a:r>
              <a:rPr lang="en-US" sz="1400" b="0" i="0" dirty="0">
                <a:solidFill>
                  <a:srgbClr val="1C1E21"/>
                </a:solidFill>
                <a:effectLst/>
              </a:rPr>
              <a:t>C</a:t>
            </a:r>
            <a:r>
              <a:rPr sz="1400" b="0" i="0" dirty="0">
                <a:solidFill>
                  <a:srgbClr val="1C1E21"/>
                </a:solidFill>
                <a:effectLst/>
              </a:rPr>
              <a:t>urrent</a:t>
            </a:r>
            <a:r>
              <a:rPr lang="en-US" sz="1400" b="0" i="0" dirty="0">
                <a:solidFill>
                  <a:srgbClr val="1C1E21"/>
                </a:solidFill>
                <a:effectLst/>
              </a:rPr>
              <a:t>ly,</a:t>
            </a:r>
            <a:r>
              <a:rPr sz="1400" b="0" i="0" dirty="0">
                <a:solidFill>
                  <a:srgbClr val="1C1E21"/>
                </a:solidFill>
                <a:effectLst/>
              </a:rPr>
              <a:t> VCI can seamlessly integrate the container service VKE to provide Kubernetes orchestration capabilities.</a:t>
            </a:r>
          </a:p>
          <a:p>
            <a:pPr>
              <a:lnSpc>
                <a:spcPct val="120000"/>
              </a:lnSpc>
            </a:pPr>
            <a:endParaRPr sz="1400" b="0" i="0" dirty="0">
              <a:solidFill>
                <a:srgbClr val="1C1E21"/>
              </a:solidFill>
              <a:effectLst/>
            </a:endParaRPr>
          </a:p>
          <a:p>
            <a:pPr>
              <a:lnSpc>
                <a:spcPct val="120000"/>
              </a:lnSpc>
            </a:pPr>
            <a:r>
              <a:rPr sz="1400" b="0" i="0" dirty="0">
                <a:solidFill>
                  <a:srgbClr val="1C1E21"/>
                </a:solidFill>
                <a:effectLst/>
              </a:rPr>
              <a:t>With VCI, </a:t>
            </a:r>
            <a:r>
              <a:rPr lang="en-US" sz="1400" b="0" i="0" dirty="0">
                <a:solidFill>
                  <a:srgbClr val="1C1E21"/>
                </a:solidFill>
                <a:effectLst/>
              </a:rPr>
              <a:t>users</a:t>
            </a:r>
            <a:r>
              <a:rPr sz="1400" b="0" i="0" dirty="0">
                <a:solidFill>
                  <a:srgbClr val="1C1E21"/>
                </a:solidFill>
                <a:effectLst/>
              </a:rPr>
              <a:t> can focus on building the application itself without purchasing and managing infrastructure such as underlying cloud servers, and only pay for the resources consumed by the actual running of the container.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sym typeface="+mn-ea"/>
              </a:rPr>
              <a:t>Best Practice in Volcengine</a:t>
            </a:r>
            <a:endParaRPr lang="en-US" sz="4000" b="1" dirty="0">
              <a:solidFill>
                <a:srgbClr val="002C9D"/>
              </a:solidFill>
              <a:latin typeface="Clarity City" pitchFamily="2" charset="77"/>
              <a:cs typeface="Arial" panose="020B0604020202020204" pitchFamily="34" charset="0"/>
            </a:endParaRPr>
          </a:p>
        </p:txBody>
      </p:sp>
      <p:sp>
        <p:nvSpPr>
          <p:cNvPr id="7" name="文本框 6"/>
          <p:cNvSpPr txBox="1"/>
          <p:nvPr/>
        </p:nvSpPr>
        <p:spPr>
          <a:xfrm>
            <a:off x="3107371" y="2138436"/>
            <a:ext cx="5977258" cy="584775"/>
          </a:xfrm>
          <a:prstGeom prst="rect">
            <a:avLst/>
          </a:prstGeom>
          <a:noFill/>
        </p:spPr>
        <p:txBody>
          <a:bodyPr wrap="square">
            <a:spAutoFit/>
          </a:bodyPr>
          <a:lstStyle/>
          <a:p>
            <a:r>
              <a:rPr lang="en-US" altLang="en-GB" sz="3200" b="1" dirty="0"/>
              <a:t>Background: Why we need P2P</a:t>
            </a:r>
            <a:endParaRPr lang="en-US" altLang="en-GB" sz="3200" b="1" i="0" dirty="0">
              <a:solidFill>
                <a:srgbClr val="1C1E21"/>
              </a:solidFill>
              <a:effectLst/>
            </a:endParaRPr>
          </a:p>
        </p:txBody>
      </p:sp>
      <p:sp>
        <p:nvSpPr>
          <p:cNvPr id="5" name="文本框 4"/>
          <p:cNvSpPr txBox="1"/>
          <p:nvPr/>
        </p:nvSpPr>
        <p:spPr>
          <a:xfrm>
            <a:off x="4440238" y="3170437"/>
            <a:ext cx="11442065" cy="1392369"/>
          </a:xfrm>
          <a:prstGeom prst="rect">
            <a:avLst/>
          </a:prstGeom>
          <a:noFill/>
        </p:spPr>
        <p:txBody>
          <a:bodyPr wrap="square">
            <a:spAutoFit/>
          </a:bodyPr>
          <a:lstStyle/>
          <a:p>
            <a:pPr>
              <a:lnSpc>
                <a:spcPct val="120000"/>
              </a:lnSpc>
            </a:pPr>
            <a:r>
              <a:rPr lang="en-US" altLang="en-GB" sz="2400" b="1" i="1" dirty="0">
                <a:solidFill>
                  <a:srgbClr val="002C9D"/>
                </a:solidFill>
                <a:effectLst/>
              </a:rPr>
              <a:t>1. B</a:t>
            </a:r>
            <a:r>
              <a:rPr lang="en-US" altLang="en-GB" sz="2400" b="1" i="1" dirty="0">
                <a:solidFill>
                  <a:srgbClr val="002C9D"/>
                </a:solidFill>
                <a:effectLst/>
                <a:sym typeface="+mn-ea"/>
              </a:rPr>
              <a:t>andwidth limit</a:t>
            </a:r>
          </a:p>
          <a:p>
            <a:pPr>
              <a:lnSpc>
                <a:spcPct val="120000"/>
              </a:lnSpc>
            </a:pPr>
            <a:endParaRPr lang="en-US" altLang="en-GB" sz="2400" b="0" i="0" dirty="0">
              <a:solidFill>
                <a:srgbClr val="1C1E21"/>
              </a:solidFill>
              <a:effectLst/>
            </a:endParaRPr>
          </a:p>
          <a:p>
            <a:pPr>
              <a:lnSpc>
                <a:spcPct val="120000"/>
              </a:lnSpc>
            </a:pPr>
            <a:r>
              <a:rPr lang="en-US" altLang="en-GB" sz="2400" b="1" i="1" dirty="0">
                <a:solidFill>
                  <a:srgbClr val="002C9D"/>
                </a:solidFill>
                <a:effectLst/>
              </a:rPr>
              <a:t>2.</a:t>
            </a:r>
            <a:r>
              <a:rPr lang="en-GB" altLang="zh-CN" sz="2400" b="1" i="1" dirty="0">
                <a:solidFill>
                  <a:srgbClr val="002C9D"/>
                </a:solidFill>
                <a:effectLst/>
              </a:rPr>
              <a:t> </a:t>
            </a:r>
            <a:r>
              <a:rPr lang="en-US" altLang="en-GB" sz="2400" b="1" i="1" dirty="0">
                <a:solidFill>
                  <a:srgbClr val="002C9D"/>
                </a:solidFill>
                <a:effectLst/>
              </a:rPr>
              <a:t>QPS limit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P2P project</a:t>
            </a:r>
          </a:p>
        </p:txBody>
      </p:sp>
      <p:sp>
        <p:nvSpPr>
          <p:cNvPr id="7" name="文本框 6"/>
          <p:cNvSpPr txBox="1"/>
          <p:nvPr/>
        </p:nvSpPr>
        <p:spPr>
          <a:xfrm>
            <a:off x="383804" y="1065210"/>
            <a:ext cx="5977258" cy="460375"/>
          </a:xfrm>
          <a:prstGeom prst="rect">
            <a:avLst/>
          </a:prstGeom>
          <a:noFill/>
        </p:spPr>
        <p:txBody>
          <a:bodyPr wrap="square">
            <a:spAutoFit/>
          </a:bodyPr>
          <a:lstStyle/>
          <a:p>
            <a:r>
              <a:rPr lang="en-US" altLang="en-GB" sz="2400" b="1" i="0" dirty="0">
                <a:solidFill>
                  <a:srgbClr val="1C1E21"/>
                </a:solidFill>
                <a:effectLst/>
              </a:rPr>
              <a:t>Dragonfly VS Kraken</a:t>
            </a:r>
          </a:p>
        </p:txBody>
      </p:sp>
      <p:graphicFrame>
        <p:nvGraphicFramePr>
          <p:cNvPr id="5" name="表格 4"/>
          <p:cNvGraphicFramePr/>
          <p:nvPr/>
        </p:nvGraphicFramePr>
        <p:xfrm>
          <a:off x="483870" y="1783080"/>
          <a:ext cx="7223760" cy="3672840"/>
        </p:xfrm>
        <a:graphic>
          <a:graphicData uri="http://schemas.openxmlformats.org/drawingml/2006/table">
            <a:tbl>
              <a:tblPr firstRow="1" bandRow="1">
                <a:tableStyleId>{5C22544A-7EE6-4342-B048-85BDC9FD1C3A}</a:tableStyleId>
              </a:tblPr>
              <a:tblGrid>
                <a:gridCol w="3471545">
                  <a:extLst>
                    <a:ext uri="{9D8B030D-6E8A-4147-A177-3AD203B41FA5}">
                      <a16:colId xmlns:a16="http://schemas.microsoft.com/office/drawing/2014/main" val="20000"/>
                    </a:ext>
                  </a:extLst>
                </a:gridCol>
                <a:gridCol w="1898650">
                  <a:extLst>
                    <a:ext uri="{9D8B030D-6E8A-4147-A177-3AD203B41FA5}">
                      <a16:colId xmlns:a16="http://schemas.microsoft.com/office/drawing/2014/main" val="20001"/>
                    </a:ext>
                  </a:extLst>
                </a:gridCol>
                <a:gridCol w="1853565">
                  <a:extLst>
                    <a:ext uri="{9D8B030D-6E8A-4147-A177-3AD203B41FA5}">
                      <a16:colId xmlns:a16="http://schemas.microsoft.com/office/drawing/2014/main" val="20002"/>
                    </a:ext>
                  </a:extLst>
                </a:gridCol>
              </a:tblGrid>
              <a:tr h="290195">
                <a:tc>
                  <a:txBody>
                    <a:bodyPr/>
                    <a:lstStyle/>
                    <a:p>
                      <a:pPr>
                        <a:buNone/>
                      </a:pPr>
                      <a:endParaRPr lang="zh-CN" altLang="en-US"/>
                    </a:p>
                  </a:txBody>
                  <a:tcPr/>
                </a:tc>
                <a:tc>
                  <a:txBody>
                    <a:bodyPr/>
                    <a:lstStyle/>
                    <a:p>
                      <a:pPr>
                        <a:buNone/>
                      </a:pPr>
                      <a:r>
                        <a:rPr lang="zh-CN" altLang="en-US"/>
                        <a:t>Dragonfly</a:t>
                      </a:r>
                    </a:p>
                  </a:txBody>
                  <a:tcPr/>
                </a:tc>
                <a:tc>
                  <a:txBody>
                    <a:bodyPr/>
                    <a:lstStyle/>
                    <a:p>
                      <a:pPr>
                        <a:buNone/>
                      </a:pPr>
                      <a:r>
                        <a:rPr lang="zh-CN" altLang="en-US"/>
                        <a:t>Kraken</a:t>
                      </a:r>
                    </a:p>
                  </a:txBody>
                  <a:tcPr/>
                </a:tc>
                <a:extLst>
                  <a:ext uri="{0D108BD9-81ED-4DB2-BD59-A6C34878D82A}">
                    <a16:rowId xmlns:a16="http://schemas.microsoft.com/office/drawing/2014/main" val="10000"/>
                  </a:ext>
                </a:extLst>
              </a:tr>
              <a:tr h="381000">
                <a:tc>
                  <a:txBody>
                    <a:bodyPr/>
                    <a:lstStyle/>
                    <a:p>
                      <a:pPr>
                        <a:buNone/>
                      </a:pPr>
                      <a:r>
                        <a:rPr lang="zh-CN" altLang="en-US"/>
                        <a:t>high availability</a:t>
                      </a:r>
                    </a:p>
                  </a:txBody>
                  <a:tcPr/>
                </a:tc>
                <a:tc>
                  <a:txBody>
                    <a:bodyPr/>
                    <a:lstStyle/>
                    <a:p>
                      <a:pPr>
                        <a:buNone/>
                      </a:pPr>
                      <a:r>
                        <a:rPr lang="en-US" altLang="zh-CN"/>
                        <a:t>Scheduler HA </a:t>
                      </a:r>
                    </a:p>
                    <a:p>
                      <a:pPr>
                        <a:buNone/>
                      </a:pPr>
                      <a:r>
                        <a:rPr lang="en-US" altLang="zh-CN"/>
                        <a:t>by hashring</a:t>
                      </a:r>
                    </a:p>
                  </a:txBody>
                  <a:tcPr/>
                </a:tc>
                <a:tc>
                  <a:txBody>
                    <a:bodyPr/>
                    <a:lstStyle/>
                    <a:p>
                      <a:pPr>
                        <a:buNone/>
                      </a:pPr>
                      <a:r>
                        <a:rPr lang="zh-CN" altLang="en-US"/>
                        <a:t>Tracker</a:t>
                      </a:r>
                      <a:r>
                        <a:rPr lang="en-US" altLang="zh-CN"/>
                        <a:t> HA </a:t>
                      </a:r>
                    </a:p>
                    <a:p>
                      <a:pPr>
                        <a:buNone/>
                      </a:pPr>
                      <a:r>
                        <a:rPr lang="en-US" altLang="zh-CN"/>
                        <a:t>by hashring</a:t>
                      </a:r>
                    </a:p>
                  </a:txBody>
                  <a:tcPr/>
                </a:tc>
                <a:extLst>
                  <a:ext uri="{0D108BD9-81ED-4DB2-BD59-A6C34878D82A}">
                    <a16:rowId xmlns:a16="http://schemas.microsoft.com/office/drawing/2014/main" val="10001"/>
                  </a:ext>
                </a:extLst>
              </a:tr>
              <a:tr h="381000">
                <a:tc>
                  <a:txBody>
                    <a:bodyPr/>
                    <a:lstStyle/>
                    <a:p>
                      <a:pPr>
                        <a:buNone/>
                      </a:pPr>
                      <a:r>
                        <a:rPr lang="en-US" altLang="zh-CN"/>
                        <a:t>containerd support</a:t>
                      </a:r>
                    </a:p>
                  </a:txBody>
                  <a:tcPr/>
                </a:tc>
                <a:tc>
                  <a:txBody>
                    <a:bodyPr/>
                    <a:lstStyle/>
                    <a:p>
                      <a:pPr>
                        <a:buNone/>
                      </a:pPr>
                      <a:r>
                        <a:rPr lang="en-US" altLang="zh-CN"/>
                        <a:t>yes</a:t>
                      </a:r>
                    </a:p>
                  </a:txBody>
                  <a:tcPr/>
                </a:tc>
                <a:tc>
                  <a:txBody>
                    <a:bodyPr/>
                    <a:lstStyle/>
                    <a:p>
                      <a:pPr>
                        <a:buNone/>
                      </a:pPr>
                      <a:r>
                        <a:rPr lang="en-US" altLang="zh-CN"/>
                        <a:t>yes</a:t>
                      </a:r>
                    </a:p>
                  </a:txBody>
                  <a:tcPr/>
                </a:tc>
                <a:extLst>
                  <a:ext uri="{0D108BD9-81ED-4DB2-BD59-A6C34878D82A}">
                    <a16:rowId xmlns:a16="http://schemas.microsoft.com/office/drawing/2014/main" val="10002"/>
                  </a:ext>
                </a:extLst>
              </a:tr>
              <a:tr h="381000">
                <a:tc>
                  <a:txBody>
                    <a:bodyPr/>
                    <a:lstStyle/>
                    <a:p>
                      <a:pPr>
                        <a:buNone/>
                      </a:pPr>
                      <a:r>
                        <a:rPr lang="en-US" altLang="zh-CN"/>
                        <a:t>HTTPS artifact registry support</a:t>
                      </a:r>
                    </a:p>
                  </a:txBody>
                  <a:tcPr/>
                </a:tc>
                <a:tc>
                  <a:txBody>
                    <a:bodyPr/>
                    <a:lstStyle/>
                    <a:p>
                      <a:pPr>
                        <a:buNone/>
                      </a:pPr>
                      <a:r>
                        <a:rPr lang="en-US" altLang="zh-CN"/>
                        <a:t>yes</a:t>
                      </a:r>
                    </a:p>
                  </a:txBody>
                  <a:tcPr/>
                </a:tc>
                <a:tc>
                  <a:txBody>
                    <a:bodyPr/>
                    <a:lstStyle/>
                    <a:p>
                      <a:pPr>
                        <a:buNone/>
                      </a:pPr>
                      <a:r>
                        <a:rPr lang="en-US" altLang="zh-CN"/>
                        <a:t>yes</a:t>
                      </a:r>
                    </a:p>
                  </a:txBody>
                  <a:tcPr/>
                </a:tc>
                <a:extLst>
                  <a:ext uri="{0D108BD9-81ED-4DB2-BD59-A6C34878D82A}">
                    <a16:rowId xmlns:a16="http://schemas.microsoft.com/office/drawing/2014/main" val="10003"/>
                  </a:ext>
                </a:extLst>
              </a:tr>
              <a:tr h="381000">
                <a:tc>
                  <a:txBody>
                    <a:bodyPr/>
                    <a:lstStyle/>
                    <a:p>
                      <a:pPr>
                        <a:buNone/>
                      </a:pPr>
                      <a:r>
                        <a:rPr lang="en-US" altLang="zh-CN"/>
                        <a:t>c</a:t>
                      </a:r>
                      <a:r>
                        <a:rPr lang="zh-CN" altLang="en-US"/>
                        <a:t>ommunity activ</a:t>
                      </a:r>
                      <a:r>
                        <a:rPr lang="en-US" altLang="zh-CN"/>
                        <a:t>e</a:t>
                      </a:r>
                    </a:p>
                  </a:txBody>
                  <a:tcPr/>
                </a:tc>
                <a:tc>
                  <a:txBody>
                    <a:bodyPr/>
                    <a:lstStyle/>
                    <a:p>
                      <a:pPr>
                        <a:buNone/>
                      </a:pPr>
                      <a:r>
                        <a:rPr lang="en-US" altLang="zh-CN"/>
                        <a:t>yes</a:t>
                      </a:r>
                    </a:p>
                  </a:txBody>
                  <a:tcPr/>
                </a:tc>
                <a:tc>
                  <a:txBody>
                    <a:bodyPr/>
                    <a:lstStyle/>
                    <a:p>
                      <a:pPr>
                        <a:buNone/>
                      </a:pPr>
                      <a:r>
                        <a:rPr lang="en-US" altLang="zh-CN"/>
                        <a:t>no</a:t>
                      </a:r>
                    </a:p>
                  </a:txBody>
                  <a:tcPr/>
                </a:tc>
                <a:extLst>
                  <a:ext uri="{0D108BD9-81ED-4DB2-BD59-A6C34878D82A}">
                    <a16:rowId xmlns:a16="http://schemas.microsoft.com/office/drawing/2014/main" val="10004"/>
                  </a:ext>
                </a:extLst>
              </a:tr>
              <a:tr h="381000">
                <a:tc>
                  <a:txBody>
                    <a:bodyPr/>
                    <a:lstStyle/>
                    <a:p>
                      <a:pPr>
                        <a:buNone/>
                      </a:pPr>
                      <a:r>
                        <a:rPr lang="en-US" altLang="zh-CN"/>
                        <a:t>users</a:t>
                      </a:r>
                    </a:p>
                  </a:txBody>
                  <a:tcPr/>
                </a:tc>
                <a:tc>
                  <a:txBody>
                    <a:bodyPr/>
                    <a:lstStyle/>
                    <a:p>
                      <a:pPr>
                        <a:buNone/>
                      </a:pPr>
                      <a:r>
                        <a:rPr lang="en-US" altLang="zh-CN"/>
                        <a:t>more</a:t>
                      </a:r>
                    </a:p>
                  </a:txBody>
                  <a:tcPr/>
                </a:tc>
                <a:tc>
                  <a:txBody>
                    <a:bodyPr/>
                    <a:lstStyle/>
                    <a:p>
                      <a:pPr>
                        <a:buNone/>
                      </a:pPr>
                      <a:r>
                        <a:rPr lang="en-US" altLang="zh-CN"/>
                        <a:t>less</a:t>
                      </a:r>
                    </a:p>
                  </a:txBody>
                  <a:tcPr/>
                </a:tc>
                <a:extLst>
                  <a:ext uri="{0D108BD9-81ED-4DB2-BD59-A6C34878D82A}">
                    <a16:rowId xmlns:a16="http://schemas.microsoft.com/office/drawing/2014/main" val="10005"/>
                  </a:ext>
                </a:extLst>
              </a:tr>
              <a:tr h="381000">
                <a:tc>
                  <a:txBody>
                    <a:bodyPr/>
                    <a:lstStyle/>
                    <a:p>
                      <a:pPr>
                        <a:buNone/>
                      </a:pPr>
                      <a:r>
                        <a:rPr lang="zh-CN" altLang="en-US"/>
                        <a:t>production available</a:t>
                      </a:r>
                    </a:p>
                  </a:txBody>
                  <a:tcPr/>
                </a:tc>
                <a:tc>
                  <a:txBody>
                    <a:bodyPr/>
                    <a:lstStyle/>
                    <a:p>
                      <a:pPr>
                        <a:buNone/>
                      </a:pPr>
                      <a:r>
                        <a:rPr lang="en-US" altLang="zh-CN"/>
                        <a:t>yes</a:t>
                      </a:r>
                    </a:p>
                  </a:txBody>
                  <a:tcPr/>
                </a:tc>
                <a:tc>
                  <a:txBody>
                    <a:bodyPr/>
                    <a:lstStyle/>
                    <a:p>
                      <a:pPr>
                        <a:buNone/>
                      </a:pPr>
                      <a:r>
                        <a:rPr lang="en-US" altLang="zh-CN"/>
                        <a:t>yes</a:t>
                      </a:r>
                    </a:p>
                  </a:txBody>
                  <a:tcPr/>
                </a:tc>
                <a:extLst>
                  <a:ext uri="{0D108BD9-81ED-4DB2-BD59-A6C34878D82A}">
                    <a16:rowId xmlns:a16="http://schemas.microsoft.com/office/drawing/2014/main" val="10006"/>
                  </a:ext>
                </a:extLst>
              </a:tr>
              <a:tr h="381000">
                <a:tc>
                  <a:txBody>
                    <a:bodyPr/>
                    <a:lstStyle/>
                    <a:p>
                      <a:pPr>
                        <a:buNone/>
                      </a:pPr>
                      <a:r>
                        <a:rPr lang="en-US" altLang="zh-CN"/>
                        <a:t>Nydus compitable</a:t>
                      </a:r>
                    </a:p>
                  </a:txBody>
                  <a:tcPr/>
                </a:tc>
                <a:tc>
                  <a:txBody>
                    <a:bodyPr/>
                    <a:lstStyle/>
                    <a:p>
                      <a:pPr>
                        <a:buNone/>
                      </a:pPr>
                      <a:r>
                        <a:rPr lang="en-US" altLang="zh-CN"/>
                        <a:t>yes</a:t>
                      </a:r>
                    </a:p>
                  </a:txBody>
                  <a:tcPr/>
                </a:tc>
                <a:tc>
                  <a:txBody>
                    <a:bodyPr/>
                    <a:lstStyle/>
                    <a:p>
                      <a:pPr>
                        <a:buNone/>
                      </a:pPr>
                      <a:r>
                        <a:rPr lang="en-US" altLang="zh-CN"/>
                        <a:t>no</a:t>
                      </a:r>
                    </a:p>
                  </a:txBody>
                  <a:tcPr/>
                </a:tc>
                <a:extLst>
                  <a:ext uri="{0D108BD9-81ED-4DB2-BD59-A6C34878D82A}">
                    <a16:rowId xmlns:a16="http://schemas.microsoft.com/office/drawing/2014/main" val="10007"/>
                  </a:ext>
                </a:extLst>
              </a:tr>
              <a:tr h="381000">
                <a:tc>
                  <a:txBody>
                    <a:bodyPr/>
                    <a:lstStyle/>
                    <a:p>
                      <a:pPr>
                        <a:buNone/>
                      </a:pPr>
                      <a:r>
                        <a:rPr lang="en-US" altLang="zh-CN"/>
                        <a:t>architectural complexity</a:t>
                      </a:r>
                    </a:p>
                  </a:txBody>
                  <a:tcPr/>
                </a:tc>
                <a:tc>
                  <a:txBody>
                    <a:bodyPr/>
                    <a:lstStyle/>
                    <a:p>
                      <a:pPr>
                        <a:buNone/>
                      </a:pPr>
                      <a:r>
                        <a:rPr lang="en-US" altLang="zh-CN"/>
                        <a:t>less</a:t>
                      </a:r>
                    </a:p>
                  </a:txBody>
                  <a:tcPr/>
                </a:tc>
                <a:tc>
                  <a:txBody>
                    <a:bodyPr/>
                    <a:lstStyle/>
                    <a:p>
                      <a:pPr>
                        <a:buNone/>
                      </a:pPr>
                      <a:r>
                        <a:rPr lang="en-US" altLang="zh-CN"/>
                        <a:t>more</a:t>
                      </a:r>
                    </a:p>
                  </a:txBody>
                  <a:tcPr/>
                </a:tc>
                <a:extLst>
                  <a:ext uri="{0D108BD9-81ED-4DB2-BD59-A6C34878D82A}">
                    <a16:rowId xmlns:a16="http://schemas.microsoft.com/office/drawing/2014/main" val="10008"/>
                  </a:ext>
                </a:extLst>
              </a:tr>
            </a:tbl>
          </a:graphicData>
        </a:graphic>
      </p:graphicFrame>
      <p:sp>
        <p:nvSpPr>
          <p:cNvPr id="6" name="文本框 5"/>
          <p:cNvSpPr txBox="1"/>
          <p:nvPr/>
        </p:nvSpPr>
        <p:spPr>
          <a:xfrm>
            <a:off x="483870" y="5713730"/>
            <a:ext cx="4340225" cy="368300"/>
          </a:xfrm>
          <a:prstGeom prst="rect">
            <a:avLst/>
          </a:prstGeom>
          <a:noFill/>
        </p:spPr>
        <p:txBody>
          <a:bodyPr wrap="square" rtlCol="0" anchor="t">
            <a:spAutoFit/>
          </a:bodyPr>
          <a:lstStyle/>
          <a:p>
            <a:r>
              <a:rPr lang="en-US" altLang="zh-CN"/>
              <a:t>Dragonfly is a better option.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Proposal</a:t>
            </a:r>
          </a:p>
        </p:txBody>
      </p:sp>
      <p:sp>
        <p:nvSpPr>
          <p:cNvPr id="6" name="文本框 5"/>
          <p:cNvSpPr txBox="1"/>
          <p:nvPr/>
        </p:nvSpPr>
        <p:spPr>
          <a:xfrm>
            <a:off x="3899116" y="3097285"/>
            <a:ext cx="9774555" cy="1938992"/>
          </a:xfrm>
          <a:prstGeom prst="rect">
            <a:avLst/>
          </a:prstGeom>
          <a:noFill/>
        </p:spPr>
        <p:txBody>
          <a:bodyPr wrap="square" rtlCol="0" anchor="t">
            <a:spAutoFit/>
          </a:bodyPr>
          <a:lstStyle/>
          <a:p>
            <a:r>
              <a:rPr lang="en-US" altLang="zh-CN" sz="2400" b="1" i="1" dirty="0">
                <a:solidFill>
                  <a:srgbClr val="002C9D"/>
                </a:solidFill>
              </a:rPr>
              <a:t>1. Dragonfly deployed in VKE</a:t>
            </a:r>
          </a:p>
          <a:p>
            <a:endParaRPr lang="en-US" altLang="zh-CN" sz="2400" dirty="0"/>
          </a:p>
          <a:p>
            <a:r>
              <a:rPr lang="en-US" altLang="zh-CN" sz="2400" b="1" i="1" dirty="0">
                <a:solidFill>
                  <a:srgbClr val="002C9D"/>
                </a:solidFill>
              </a:rPr>
              <a:t>2. Dragonfly Served for VCI</a:t>
            </a:r>
          </a:p>
          <a:p>
            <a:endParaRPr lang="en-US" altLang="zh-CN" sz="2400" dirty="0"/>
          </a:p>
          <a:p>
            <a:r>
              <a:rPr lang="en-US" altLang="zh-CN" sz="2400" b="1" i="1" dirty="0">
                <a:solidFill>
                  <a:srgbClr val="002C9D"/>
                </a:solidFill>
              </a:rPr>
              <a:t>3. Dragonfly Served for </a:t>
            </a:r>
            <a:r>
              <a:rPr lang="en-US" altLang="zh-CN" sz="2400" b="1" i="1" dirty="0" err="1">
                <a:solidFill>
                  <a:srgbClr val="002C9D"/>
                </a:solidFill>
              </a:rPr>
              <a:t>Nydus</a:t>
            </a:r>
            <a:endParaRPr lang="en-US" altLang="zh-CN" sz="2400" b="1" i="1" dirty="0">
              <a:solidFill>
                <a:srgbClr val="002C9D"/>
              </a:solidFill>
            </a:endParaRPr>
          </a:p>
        </p:txBody>
      </p:sp>
      <p:sp>
        <p:nvSpPr>
          <p:cNvPr id="2" name="文本框 1"/>
          <p:cNvSpPr txBox="1"/>
          <p:nvPr/>
        </p:nvSpPr>
        <p:spPr>
          <a:xfrm>
            <a:off x="3442180" y="1969824"/>
            <a:ext cx="5977258" cy="584775"/>
          </a:xfrm>
          <a:prstGeom prst="rect">
            <a:avLst/>
          </a:prstGeom>
          <a:noFill/>
        </p:spPr>
        <p:txBody>
          <a:bodyPr wrap="square">
            <a:spAutoFit/>
          </a:bodyPr>
          <a:lstStyle/>
          <a:p>
            <a:r>
              <a:rPr lang="en-US" altLang="en-GB" sz="3200" b="1" i="0" dirty="0">
                <a:solidFill>
                  <a:srgbClr val="1C1E21"/>
                </a:solidFill>
                <a:effectLst/>
              </a:rPr>
              <a:t>Dragonfly/</a:t>
            </a:r>
            <a:r>
              <a:rPr lang="en-US" altLang="en-GB" sz="3200" b="1" dirty="0">
                <a:solidFill>
                  <a:srgbClr val="1C1E21"/>
                </a:solidFill>
                <a:effectLst/>
                <a:sym typeface="+mn-ea"/>
              </a:rPr>
              <a:t>Nydus</a:t>
            </a:r>
            <a:r>
              <a:rPr lang="en-US" altLang="en-GB" sz="3200" b="1" i="0" dirty="0">
                <a:solidFill>
                  <a:srgbClr val="1C1E21"/>
                </a:solidFill>
                <a:effectLst/>
              </a:rPr>
              <a:t> in VKE/VCI</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Architecture</a:t>
            </a:r>
          </a:p>
        </p:txBody>
      </p:sp>
      <p:pic>
        <p:nvPicPr>
          <p:cNvPr id="2" name="图片 1"/>
          <p:cNvPicPr>
            <a:picLocks noChangeAspect="1"/>
          </p:cNvPicPr>
          <p:nvPr/>
        </p:nvPicPr>
        <p:blipFill>
          <a:blip r:embed="rId2"/>
          <a:stretch>
            <a:fillRect/>
          </a:stretch>
        </p:blipFill>
        <p:spPr>
          <a:xfrm>
            <a:off x="278765" y="925830"/>
            <a:ext cx="11633835" cy="57378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sp>
        <p:nvSpPr>
          <p:cNvPr id="6" name="文本框 5"/>
          <p:cNvSpPr txBox="1"/>
          <p:nvPr/>
        </p:nvSpPr>
        <p:spPr>
          <a:xfrm>
            <a:off x="383540" y="1132205"/>
            <a:ext cx="5976620" cy="4369435"/>
          </a:xfrm>
          <a:prstGeom prst="rect">
            <a:avLst/>
          </a:prstGeom>
          <a:noFill/>
        </p:spPr>
        <p:txBody>
          <a:bodyPr wrap="square" rtlCol="0" anchor="t">
            <a:spAutoFit/>
          </a:bodyPr>
          <a:lstStyle/>
          <a:p>
            <a:r>
              <a:rPr lang="en-US" altLang="zh-CN" sz="2000" dirty="0"/>
              <a:t>Environment</a:t>
            </a:r>
          </a:p>
          <a:p>
            <a:r>
              <a:rPr lang="en-US" altLang="zh-CN" dirty="0" err="1"/>
              <a:t>CR：bandwith</a:t>
            </a:r>
            <a:r>
              <a:rPr lang="en-US" altLang="zh-CN" dirty="0"/>
              <a:t> 10Gbit/s</a:t>
            </a:r>
          </a:p>
          <a:p>
            <a:r>
              <a:rPr lang="en-US" altLang="zh-CN" dirty="0"/>
              <a:t>ECS: 4C8G，with local </a:t>
            </a:r>
            <a:r>
              <a:rPr lang="en-US" altLang="zh-CN" dirty="0" err="1"/>
              <a:t>ssd</a:t>
            </a:r>
            <a:r>
              <a:rPr lang="en-US" altLang="zh-CN" dirty="0"/>
              <a:t>, </a:t>
            </a:r>
            <a:r>
              <a:rPr lang="en-US" altLang="zh-CN" dirty="0" err="1"/>
              <a:t>bandwith</a:t>
            </a:r>
            <a:r>
              <a:rPr lang="en-US" altLang="zh-CN" dirty="0"/>
              <a:t> 6Gbit/s</a:t>
            </a:r>
          </a:p>
          <a:p>
            <a:endParaRPr lang="en-US" altLang="zh-CN" dirty="0"/>
          </a:p>
          <a:p>
            <a:r>
              <a:rPr lang="en-US" altLang="zh-CN" sz="2000" dirty="0"/>
              <a:t>Image</a:t>
            </a:r>
          </a:p>
          <a:p>
            <a:r>
              <a:rPr lang="en-US" altLang="zh-CN" dirty="0"/>
              <a:t>Nginx(500M)</a:t>
            </a:r>
          </a:p>
          <a:p>
            <a:r>
              <a:rPr lang="en-US" altLang="zh-CN" dirty="0"/>
              <a:t>TensorFlow(3G)</a:t>
            </a:r>
          </a:p>
          <a:p>
            <a:endParaRPr lang="en-US" altLang="zh-CN" dirty="0"/>
          </a:p>
          <a:p>
            <a:r>
              <a:rPr lang="en-US" altLang="zh-CN" sz="2000" dirty="0"/>
              <a:t>Version</a:t>
            </a:r>
          </a:p>
          <a:p>
            <a:r>
              <a:rPr lang="en-US" altLang="zh-CN" dirty="0"/>
              <a:t>Dragonfly v2.0.8</a:t>
            </a:r>
          </a:p>
          <a:p>
            <a:endParaRPr lang="en-US" altLang="zh-CN" dirty="0"/>
          </a:p>
          <a:p>
            <a:r>
              <a:rPr lang="en-US" altLang="zh-CN" sz="2000" dirty="0"/>
              <a:t>Quota</a:t>
            </a:r>
            <a:r>
              <a:rPr lang="en-US" altLang="zh-CN" dirty="0"/>
              <a:t> </a:t>
            </a:r>
          </a:p>
          <a:p>
            <a:r>
              <a:rPr lang="en-US" altLang="zh-CN" dirty="0" err="1"/>
              <a:t>Dfdaemon</a:t>
            </a:r>
            <a:r>
              <a:rPr lang="en-US" altLang="zh-CN" dirty="0"/>
              <a:t>: Limit 2C6G</a:t>
            </a:r>
          </a:p>
          <a:p>
            <a:r>
              <a:rPr lang="en-US" altLang="zh-CN" dirty="0"/>
              <a:t>Scheduler: 2 </a:t>
            </a:r>
            <a:r>
              <a:rPr lang="en-US" altLang="zh-CN" dirty="0" err="1"/>
              <a:t>Replicas，Request</a:t>
            </a:r>
            <a:r>
              <a:rPr lang="en-US" altLang="zh-CN" dirty="0"/>
              <a:t> 1C2G，Limit 4C8G</a:t>
            </a:r>
          </a:p>
          <a:p>
            <a:r>
              <a:rPr lang="en-US" altLang="zh-CN" dirty="0"/>
              <a:t>Manager: 2 </a:t>
            </a:r>
            <a:r>
              <a:rPr lang="en-US" altLang="zh-CN" dirty="0" err="1"/>
              <a:t>Replicas，Request</a:t>
            </a:r>
            <a:r>
              <a:rPr lang="en-US" altLang="zh-CN" dirty="0"/>
              <a:t> 1C2G，Limit 4C8G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515025" y="37375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dirty="0" err="1">
                <a:solidFill>
                  <a:srgbClr val="002C9D"/>
                </a:solidFill>
                <a:latin typeface="Clarity City" pitchFamily="2" charset="77"/>
                <a:cs typeface="Arial" panose="020B0604020202020204" pitchFamily="34" charset="0"/>
              </a:rPr>
              <a:t>Wenbo</a:t>
            </a:r>
            <a:r>
              <a:rPr lang="en-US" sz="3600" i="1" dirty="0">
                <a:solidFill>
                  <a:srgbClr val="002C9D"/>
                </a:solidFill>
                <a:latin typeface="Clarity City" pitchFamily="2" charset="77"/>
                <a:cs typeface="Arial" panose="020B0604020202020204" pitchFamily="34" charset="0"/>
              </a:rPr>
              <a:t> Qi – Ant Group</a:t>
            </a:r>
          </a:p>
          <a:p>
            <a:r>
              <a:rPr lang="en-US" sz="3600" i="1" dirty="0" err="1">
                <a:solidFill>
                  <a:srgbClr val="002C9D"/>
                </a:solidFill>
                <a:latin typeface="Clarity City" pitchFamily="2" charset="77"/>
                <a:cs typeface="Arial" panose="020B0604020202020204" pitchFamily="34" charset="0"/>
              </a:rPr>
              <a:t>Yiyang</a:t>
            </a:r>
            <a:r>
              <a:rPr lang="en-US" sz="3600" i="1" dirty="0">
                <a:solidFill>
                  <a:srgbClr val="002C9D"/>
                </a:solidFill>
                <a:latin typeface="Clarity City" pitchFamily="2" charset="77"/>
                <a:cs typeface="Arial" panose="020B0604020202020204" pitchFamily="34" charset="0"/>
              </a:rPr>
              <a:t> Huang - </a:t>
            </a:r>
            <a:r>
              <a:rPr lang="en-US" sz="3600" i="1" dirty="0" err="1">
                <a:solidFill>
                  <a:srgbClr val="002C9D"/>
                </a:solidFill>
                <a:latin typeface="Clarity City" pitchFamily="2" charset="77"/>
                <a:cs typeface="Arial" panose="020B0604020202020204" pitchFamily="34" charset="0"/>
              </a:rPr>
              <a:t>ByteDance</a:t>
            </a:r>
            <a:endParaRPr lang="en-US" sz="3600" i="1" dirty="0">
              <a:solidFill>
                <a:srgbClr val="002C9D"/>
              </a:solidFill>
              <a:latin typeface="Clarity City" pitchFamily="2" charset="77"/>
              <a:cs typeface="Arial" panose="020B0604020202020204" pitchFamily="34" charset="0"/>
            </a:endParaRPr>
          </a:p>
        </p:txBody>
      </p:sp>
      <p:sp>
        <p:nvSpPr>
          <p:cNvPr id="5" name="Title 1"/>
          <p:cNvSpPr txBox="1"/>
          <p:nvPr/>
        </p:nvSpPr>
        <p:spPr>
          <a:xfrm>
            <a:off x="515025" y="2300025"/>
            <a:ext cx="11551689"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rgbClr val="002C9D"/>
                </a:solidFill>
                <a:latin typeface="Clarity City" pitchFamily="2" charset="77"/>
                <a:cs typeface="Arial" panose="020B0604020202020204" pitchFamily="34" charset="0"/>
              </a:rPr>
              <a:t>Best Practices for Accelerated Image Distribution Using Dragonfly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3" name="图片 2"/>
          <p:cNvPicPr>
            <a:picLocks noChangeAspect="1"/>
          </p:cNvPicPr>
          <p:nvPr/>
        </p:nvPicPr>
        <p:blipFill>
          <a:blip r:embed="rId2"/>
          <a:stretch>
            <a:fillRect/>
          </a:stretch>
        </p:blipFill>
        <p:spPr>
          <a:xfrm>
            <a:off x="1044204" y="1035172"/>
            <a:ext cx="9855200" cy="56216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2" name="图片 1"/>
          <p:cNvPicPr>
            <a:picLocks noChangeAspect="1"/>
          </p:cNvPicPr>
          <p:nvPr/>
        </p:nvPicPr>
        <p:blipFill>
          <a:blip r:embed="rId2"/>
          <a:stretch>
            <a:fillRect/>
          </a:stretch>
        </p:blipFill>
        <p:spPr>
          <a:xfrm>
            <a:off x="2519261" y="1025525"/>
            <a:ext cx="6452235" cy="58324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2" name="图片 1"/>
          <p:cNvPicPr>
            <a:picLocks noChangeAspect="1"/>
          </p:cNvPicPr>
          <p:nvPr/>
        </p:nvPicPr>
        <p:blipFill>
          <a:blip r:embed="rId2"/>
          <a:stretch>
            <a:fillRect/>
          </a:stretch>
        </p:blipFill>
        <p:spPr>
          <a:xfrm>
            <a:off x="2044329" y="920750"/>
            <a:ext cx="7194550" cy="59372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2" name="图片 1"/>
          <p:cNvPicPr>
            <a:picLocks noChangeAspect="1"/>
          </p:cNvPicPr>
          <p:nvPr/>
        </p:nvPicPr>
        <p:blipFill>
          <a:blip r:embed="rId2"/>
          <a:stretch>
            <a:fillRect/>
          </a:stretch>
        </p:blipFill>
        <p:spPr>
          <a:xfrm>
            <a:off x="3107284" y="990600"/>
            <a:ext cx="5361940" cy="5867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3" name="图片 2"/>
          <p:cNvPicPr>
            <a:picLocks noChangeAspect="1"/>
          </p:cNvPicPr>
          <p:nvPr/>
        </p:nvPicPr>
        <p:blipFill>
          <a:blip r:embed="rId2"/>
          <a:stretch>
            <a:fillRect/>
          </a:stretch>
        </p:blipFill>
        <p:spPr>
          <a:xfrm>
            <a:off x="3525574" y="945772"/>
            <a:ext cx="4405630" cy="58140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Benchmark Data</a:t>
            </a:r>
          </a:p>
        </p:txBody>
      </p:sp>
      <p:pic>
        <p:nvPicPr>
          <p:cNvPr id="3" name="图片 2"/>
          <p:cNvPicPr>
            <a:picLocks noChangeAspect="1"/>
          </p:cNvPicPr>
          <p:nvPr/>
        </p:nvPicPr>
        <p:blipFill>
          <a:blip r:embed="rId2"/>
          <a:stretch>
            <a:fillRect/>
          </a:stretch>
        </p:blipFill>
        <p:spPr>
          <a:xfrm>
            <a:off x="4085617" y="998220"/>
            <a:ext cx="3388360" cy="58597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4;p2"/>
          <p:cNvSpPr txBox="1"/>
          <p:nvPr/>
        </p:nvSpPr>
        <p:spPr>
          <a:xfrm>
            <a:off x="3166742" y="498385"/>
            <a:ext cx="7081867" cy="2082670"/>
          </a:xfrm>
          <a:prstGeom prst="rect">
            <a:avLst/>
          </a:prstGeom>
          <a:noFill/>
          <a:ln>
            <a:noFill/>
          </a:ln>
        </p:spPr>
        <p:txBody>
          <a:bodyPr spcFirstLastPara="1" wrap="square" lIns="91425" tIns="45700" rIns="91425" bIns="45700" anchor="ctr" anchorCtr="0">
            <a:norm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8000" b="1" i="1" u="none" strike="noStrike" cap="none" dirty="0">
                <a:solidFill>
                  <a:srgbClr val="002C9D"/>
                </a:solidFill>
                <a:ea typeface="Arial" panose="020B0604020202020204"/>
                <a:cs typeface="Arial" panose="020B0604020202020204"/>
                <a:sym typeface="Arial" panose="020B0604020202020204"/>
              </a:rPr>
              <a:t>THANK YOU!</a:t>
            </a:r>
            <a:endParaRPr i="1" dirty="0">
              <a:solidFill>
                <a:srgbClr val="002C9D"/>
              </a:solidFill>
            </a:endParaRPr>
          </a:p>
        </p:txBody>
      </p:sp>
      <p:pic>
        <p:nvPicPr>
          <p:cNvPr id="5" name="图片 4"/>
          <p:cNvPicPr>
            <a:picLocks noChangeAspect="1"/>
          </p:cNvPicPr>
          <p:nvPr/>
        </p:nvPicPr>
        <p:blipFill>
          <a:blip r:embed="rId2"/>
          <a:stretch>
            <a:fillRect/>
          </a:stretch>
        </p:blipFill>
        <p:spPr>
          <a:xfrm>
            <a:off x="4493091" y="2559395"/>
            <a:ext cx="1486301" cy="1486301"/>
          </a:xfrm>
          <a:prstGeom prst="rect">
            <a:avLst/>
          </a:prstGeom>
        </p:spPr>
      </p:pic>
      <p:sp>
        <p:nvSpPr>
          <p:cNvPr id="6" name="Google Shape;84;p2"/>
          <p:cNvSpPr txBox="1"/>
          <p:nvPr/>
        </p:nvSpPr>
        <p:spPr>
          <a:xfrm>
            <a:off x="4523523" y="3900173"/>
            <a:ext cx="1486301" cy="380033"/>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600" b="1" i="1" dirty="0">
                <a:solidFill>
                  <a:schemeClr val="tx1">
                    <a:lumMod val="95000"/>
                    <a:lumOff val="5000"/>
                  </a:schemeClr>
                </a:solidFill>
                <a:cs typeface="Arial" panose="020B0604020202020204"/>
                <a:sym typeface="Arial" panose="020B0604020202020204"/>
              </a:rPr>
              <a:t>Dragonfly</a:t>
            </a:r>
            <a:r>
              <a:rPr lang="en-US" sz="1600" b="1" i="1" dirty="0">
                <a:solidFill>
                  <a:srgbClr val="002C9D"/>
                </a:solidFill>
                <a:cs typeface="Arial" panose="020B0604020202020204"/>
                <a:sym typeface="Arial" panose="020B0604020202020204"/>
              </a:rPr>
              <a:t> </a:t>
            </a:r>
            <a:r>
              <a:rPr lang="en-US" sz="1600" b="1" i="1" dirty="0" err="1">
                <a:solidFill>
                  <a:srgbClr val="002C9D"/>
                </a:solidFill>
                <a:cs typeface="Arial" panose="020B0604020202020204"/>
                <a:sym typeface="Arial" panose="020B0604020202020204"/>
              </a:rPr>
              <a:t>Github</a:t>
            </a:r>
            <a:endParaRPr lang="en-US" sz="1600" i="1" dirty="0">
              <a:solidFill>
                <a:srgbClr val="002C9D"/>
              </a:solidFill>
            </a:endParaRPr>
          </a:p>
        </p:txBody>
      </p:sp>
      <p:pic>
        <p:nvPicPr>
          <p:cNvPr id="10" name="图片 9"/>
          <p:cNvPicPr>
            <a:picLocks noChangeAspect="1"/>
          </p:cNvPicPr>
          <p:nvPr/>
        </p:nvPicPr>
        <p:blipFill>
          <a:blip r:embed="rId3"/>
          <a:stretch>
            <a:fillRect/>
          </a:stretch>
        </p:blipFill>
        <p:spPr>
          <a:xfrm>
            <a:off x="2745779" y="2559394"/>
            <a:ext cx="1486301" cy="1486301"/>
          </a:xfrm>
          <a:prstGeom prst="rect">
            <a:avLst/>
          </a:prstGeom>
        </p:spPr>
      </p:pic>
      <p:sp>
        <p:nvSpPr>
          <p:cNvPr id="11" name="Google Shape;84;p2"/>
          <p:cNvSpPr txBox="1"/>
          <p:nvPr/>
        </p:nvSpPr>
        <p:spPr>
          <a:xfrm>
            <a:off x="2745779" y="3869912"/>
            <a:ext cx="1686448" cy="440553"/>
          </a:xfrm>
          <a:prstGeom prst="rect">
            <a:avLst/>
          </a:prstGeom>
          <a:noFill/>
          <a:ln>
            <a:noFill/>
          </a:ln>
        </p:spPr>
        <p:txBody>
          <a:bodyPr spcFirstLastPara="1" wrap="square" lIns="91425" tIns="45700" rIns="91425" bIns="45700" anchor="ctr" anchorCtr="0">
            <a:norm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400" b="1" i="1" dirty="0">
                <a:solidFill>
                  <a:schemeClr val="tx1">
                    <a:lumMod val="95000"/>
                    <a:lumOff val="5000"/>
                  </a:schemeClr>
                </a:solidFill>
                <a:cs typeface="Arial" panose="020B0604020202020204"/>
                <a:sym typeface="Arial" panose="020B0604020202020204"/>
              </a:rPr>
              <a:t>Dragonfly</a:t>
            </a:r>
            <a:r>
              <a:rPr lang="en-US" sz="1400" b="1" i="1" dirty="0">
                <a:solidFill>
                  <a:srgbClr val="002C9D"/>
                </a:solidFill>
                <a:cs typeface="Arial" panose="020B0604020202020204"/>
                <a:sym typeface="Arial" panose="020B0604020202020204"/>
              </a:rPr>
              <a:t> Website</a:t>
            </a:r>
            <a:endParaRPr lang="en-US" sz="1400" i="1" dirty="0">
              <a:solidFill>
                <a:srgbClr val="002C9D"/>
              </a:solidFill>
            </a:endParaRPr>
          </a:p>
        </p:txBody>
      </p:sp>
      <p:pic>
        <p:nvPicPr>
          <p:cNvPr id="13" name="图片 12"/>
          <p:cNvPicPr>
            <a:picLocks noChangeAspect="1"/>
          </p:cNvPicPr>
          <p:nvPr/>
        </p:nvPicPr>
        <p:blipFill>
          <a:blip r:embed="rId4"/>
          <a:stretch>
            <a:fillRect/>
          </a:stretch>
        </p:blipFill>
        <p:spPr>
          <a:xfrm>
            <a:off x="6240403" y="2559394"/>
            <a:ext cx="1486301" cy="1486301"/>
          </a:xfrm>
          <a:prstGeom prst="rect">
            <a:avLst/>
          </a:prstGeom>
        </p:spPr>
      </p:pic>
      <p:sp>
        <p:nvSpPr>
          <p:cNvPr id="14" name="Google Shape;84;p2"/>
          <p:cNvSpPr txBox="1"/>
          <p:nvPr/>
        </p:nvSpPr>
        <p:spPr>
          <a:xfrm>
            <a:off x="6209971" y="3905005"/>
            <a:ext cx="1486301" cy="380033"/>
          </a:xfrm>
          <a:prstGeom prst="rect">
            <a:avLst/>
          </a:prstGeom>
          <a:noFill/>
          <a:ln>
            <a:noFill/>
          </a:ln>
        </p:spPr>
        <p:txBody>
          <a:bodyPr spcFirstLastPara="1" wrap="square" lIns="91425" tIns="45700" rIns="91425" bIns="45700" anchor="ctr" anchorCtr="0">
            <a:normAutofit fontScale="85000" lnSpcReduction="10000"/>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600" b="1" i="1" dirty="0">
                <a:solidFill>
                  <a:schemeClr val="tx1">
                    <a:lumMod val="95000"/>
                    <a:lumOff val="5000"/>
                  </a:schemeClr>
                </a:solidFill>
                <a:cs typeface="Arial" panose="020B0604020202020204"/>
                <a:sym typeface="Arial" panose="020B0604020202020204"/>
              </a:rPr>
              <a:t>Dragonfly</a:t>
            </a:r>
            <a:r>
              <a:rPr lang="en-US" sz="1600" b="1" i="1" dirty="0">
                <a:solidFill>
                  <a:srgbClr val="002C9D"/>
                </a:solidFill>
                <a:cs typeface="Arial" panose="020B0604020202020204"/>
                <a:sym typeface="Arial" panose="020B0604020202020204"/>
              </a:rPr>
              <a:t> Twitter</a:t>
            </a:r>
            <a:endParaRPr lang="en-US" sz="1600" i="1" dirty="0">
              <a:solidFill>
                <a:srgbClr val="002C9D"/>
              </a:solidFill>
            </a:endParaRPr>
          </a:p>
        </p:txBody>
      </p:sp>
      <p:pic>
        <p:nvPicPr>
          <p:cNvPr id="16" name="图片 15"/>
          <p:cNvPicPr>
            <a:picLocks noChangeAspect="1"/>
          </p:cNvPicPr>
          <p:nvPr/>
        </p:nvPicPr>
        <p:blipFill>
          <a:blip r:embed="rId5"/>
          <a:stretch>
            <a:fillRect/>
          </a:stretch>
        </p:blipFill>
        <p:spPr>
          <a:xfrm>
            <a:off x="7957283" y="2559395"/>
            <a:ext cx="1486300" cy="1486300"/>
          </a:xfrm>
          <a:prstGeom prst="rect">
            <a:avLst/>
          </a:prstGeom>
        </p:spPr>
      </p:pic>
      <p:sp>
        <p:nvSpPr>
          <p:cNvPr id="17" name="Google Shape;84;p2"/>
          <p:cNvSpPr txBox="1"/>
          <p:nvPr/>
        </p:nvSpPr>
        <p:spPr>
          <a:xfrm>
            <a:off x="8024601" y="3930432"/>
            <a:ext cx="1486301" cy="380033"/>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400" b="1" i="1" dirty="0">
                <a:solidFill>
                  <a:schemeClr val="tx1">
                    <a:lumMod val="95000"/>
                    <a:lumOff val="5000"/>
                  </a:schemeClr>
                </a:solidFill>
                <a:cs typeface="Arial" panose="020B0604020202020204"/>
                <a:sym typeface="Arial" panose="020B0604020202020204"/>
              </a:rPr>
              <a:t>Dragonfly</a:t>
            </a:r>
            <a:r>
              <a:rPr lang="en-US" sz="1400" b="1" i="1" dirty="0">
                <a:solidFill>
                  <a:srgbClr val="002C9D"/>
                </a:solidFill>
                <a:cs typeface="Arial" panose="020B0604020202020204"/>
                <a:sym typeface="Arial" panose="020B0604020202020204"/>
              </a:rPr>
              <a:t> Slack</a:t>
            </a:r>
            <a:endParaRPr lang="en-US" sz="1400" i="1" dirty="0">
              <a:solidFill>
                <a:srgbClr val="002C9D"/>
              </a:solidFill>
            </a:endParaRPr>
          </a:p>
        </p:txBody>
      </p:sp>
      <p:pic>
        <p:nvPicPr>
          <p:cNvPr id="19" name="图片 18"/>
          <p:cNvPicPr>
            <a:picLocks noChangeAspect="1"/>
          </p:cNvPicPr>
          <p:nvPr/>
        </p:nvPicPr>
        <p:blipFill>
          <a:blip r:embed="rId6"/>
          <a:stretch>
            <a:fillRect/>
          </a:stretch>
        </p:blipFill>
        <p:spPr>
          <a:xfrm>
            <a:off x="3436129" y="4568875"/>
            <a:ext cx="1619130" cy="1619130"/>
          </a:xfrm>
          <a:prstGeom prst="rect">
            <a:avLst/>
          </a:prstGeom>
        </p:spPr>
      </p:pic>
      <p:sp>
        <p:nvSpPr>
          <p:cNvPr id="20" name="Google Shape;84;p2"/>
          <p:cNvSpPr txBox="1"/>
          <p:nvPr/>
        </p:nvSpPr>
        <p:spPr>
          <a:xfrm>
            <a:off x="3585788" y="6014361"/>
            <a:ext cx="1486301" cy="380033"/>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400" b="1" i="1" dirty="0" err="1">
                <a:solidFill>
                  <a:schemeClr val="tx1">
                    <a:lumMod val="95000"/>
                    <a:lumOff val="5000"/>
                  </a:schemeClr>
                </a:solidFill>
                <a:cs typeface="Arial" panose="020B0604020202020204"/>
                <a:sym typeface="Arial" panose="020B0604020202020204"/>
              </a:rPr>
              <a:t>Nydus</a:t>
            </a:r>
            <a:r>
              <a:rPr lang="en-US" sz="1400" b="1" i="1" dirty="0">
                <a:solidFill>
                  <a:srgbClr val="002C9D"/>
                </a:solidFill>
                <a:cs typeface="Arial" panose="020B0604020202020204"/>
                <a:sym typeface="Arial" panose="020B0604020202020204"/>
              </a:rPr>
              <a:t> Website</a:t>
            </a:r>
            <a:endParaRPr lang="en-US" sz="1400" i="1" dirty="0">
              <a:solidFill>
                <a:srgbClr val="002C9D"/>
              </a:solidFill>
            </a:endParaRPr>
          </a:p>
        </p:txBody>
      </p:sp>
      <p:pic>
        <p:nvPicPr>
          <p:cNvPr id="22" name="图片 21"/>
          <p:cNvPicPr>
            <a:picLocks noChangeAspect="1"/>
          </p:cNvPicPr>
          <p:nvPr/>
        </p:nvPicPr>
        <p:blipFill>
          <a:blip r:embed="rId7"/>
          <a:stretch>
            <a:fillRect/>
          </a:stretch>
        </p:blipFill>
        <p:spPr>
          <a:xfrm>
            <a:off x="5169827" y="4576908"/>
            <a:ext cx="1619129" cy="1619129"/>
          </a:xfrm>
          <a:prstGeom prst="rect">
            <a:avLst/>
          </a:prstGeom>
        </p:spPr>
      </p:pic>
      <p:sp>
        <p:nvSpPr>
          <p:cNvPr id="23" name="Google Shape;84;p2"/>
          <p:cNvSpPr txBox="1"/>
          <p:nvPr/>
        </p:nvSpPr>
        <p:spPr>
          <a:xfrm>
            <a:off x="5359610" y="6014361"/>
            <a:ext cx="1486301" cy="380033"/>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400" b="1" i="1" dirty="0" err="1">
                <a:solidFill>
                  <a:schemeClr val="tx1">
                    <a:lumMod val="95000"/>
                    <a:lumOff val="5000"/>
                  </a:schemeClr>
                </a:solidFill>
                <a:cs typeface="Arial" panose="020B0604020202020204"/>
                <a:sym typeface="Arial" panose="020B0604020202020204"/>
              </a:rPr>
              <a:t>Nydus</a:t>
            </a:r>
            <a:r>
              <a:rPr lang="en-US" sz="1400" b="1" i="1" dirty="0">
                <a:solidFill>
                  <a:srgbClr val="002C9D"/>
                </a:solidFill>
                <a:cs typeface="Arial" panose="020B0604020202020204"/>
                <a:sym typeface="Arial" panose="020B0604020202020204"/>
              </a:rPr>
              <a:t> </a:t>
            </a:r>
            <a:r>
              <a:rPr lang="en-US" sz="1400" b="1" i="1" dirty="0" err="1">
                <a:solidFill>
                  <a:srgbClr val="002C9D"/>
                </a:solidFill>
                <a:cs typeface="Arial" panose="020B0604020202020204"/>
                <a:sym typeface="Arial" panose="020B0604020202020204"/>
              </a:rPr>
              <a:t>Github</a:t>
            </a:r>
            <a:endParaRPr lang="en-US" sz="1400" i="1" dirty="0">
              <a:solidFill>
                <a:srgbClr val="002C9D"/>
              </a:solidFill>
            </a:endParaRPr>
          </a:p>
        </p:txBody>
      </p:sp>
      <p:pic>
        <p:nvPicPr>
          <p:cNvPr id="25" name="图片 24"/>
          <p:cNvPicPr>
            <a:picLocks noChangeAspect="1"/>
          </p:cNvPicPr>
          <p:nvPr/>
        </p:nvPicPr>
        <p:blipFill>
          <a:blip r:embed="rId7"/>
          <a:stretch>
            <a:fillRect/>
          </a:stretch>
        </p:blipFill>
        <p:spPr>
          <a:xfrm>
            <a:off x="6937206" y="4601261"/>
            <a:ext cx="1594775" cy="1594775"/>
          </a:xfrm>
          <a:prstGeom prst="rect">
            <a:avLst/>
          </a:prstGeom>
        </p:spPr>
      </p:pic>
      <p:sp>
        <p:nvSpPr>
          <p:cNvPr id="26" name="Google Shape;84;p2"/>
          <p:cNvSpPr txBox="1"/>
          <p:nvPr/>
        </p:nvSpPr>
        <p:spPr>
          <a:xfrm>
            <a:off x="7136975" y="6014361"/>
            <a:ext cx="1486301" cy="380033"/>
          </a:xfrm>
          <a:prstGeom prst="rect">
            <a:avLst/>
          </a:prstGeom>
          <a:noFill/>
          <a:ln>
            <a:noFill/>
          </a:ln>
        </p:spPr>
        <p:txBody>
          <a:bodyPr spcFirstLastPara="1" wrap="square" lIns="91425" tIns="45700" rIns="91425" bIns="45700" anchor="ctr" anchorCtr="0">
            <a:noAutofit/>
          </a:bodyPr>
          <a:lstStyle/>
          <a:p>
            <a:pPr marL="0" marR="0" lvl="0" indent="0" algn="l" rtl="0">
              <a:lnSpc>
                <a:spcPct val="140000"/>
              </a:lnSpc>
              <a:spcBef>
                <a:spcPts val="0"/>
              </a:spcBef>
              <a:spcAft>
                <a:spcPts val="0"/>
              </a:spcAft>
              <a:buClr>
                <a:schemeClr val="lt1"/>
              </a:buClr>
              <a:buSzPts val="8000"/>
              <a:buFont typeface="Arial" panose="020B0604020202020204"/>
              <a:buNone/>
            </a:pPr>
            <a:r>
              <a:rPr lang="en-US" sz="1400" b="1" i="1" dirty="0" err="1">
                <a:solidFill>
                  <a:schemeClr val="tx1">
                    <a:lumMod val="95000"/>
                    <a:lumOff val="5000"/>
                  </a:schemeClr>
                </a:solidFill>
                <a:cs typeface="Arial" panose="020B0604020202020204"/>
                <a:sym typeface="Arial" panose="020B0604020202020204"/>
              </a:rPr>
              <a:t>Nydus</a:t>
            </a:r>
            <a:r>
              <a:rPr lang="en-US" sz="1400" b="1" i="1" dirty="0">
                <a:solidFill>
                  <a:srgbClr val="002C9D"/>
                </a:solidFill>
                <a:cs typeface="Arial" panose="020B0604020202020204"/>
                <a:sym typeface="Arial" panose="020B0604020202020204"/>
              </a:rPr>
              <a:t> Slack</a:t>
            </a:r>
            <a:endParaRPr lang="en-US" sz="1400" i="1" dirty="0">
              <a:solidFill>
                <a:srgbClr val="002C9D"/>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059CCD5-6CC8-A349-8AAD-258B403F82C7}"/>
              </a:ext>
            </a:extLst>
          </p:cNvPr>
          <p:cNvSpPr txBox="1">
            <a:spLocks/>
          </p:cNvSpPr>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Speakers</a:t>
            </a:r>
          </a:p>
        </p:txBody>
      </p:sp>
      <p:pic>
        <p:nvPicPr>
          <p:cNvPr id="2" name="图片 1">
            <a:extLst>
              <a:ext uri="{FF2B5EF4-FFF2-40B4-BE49-F238E27FC236}">
                <a16:creationId xmlns:a16="http://schemas.microsoft.com/office/drawing/2014/main" id="{06575837-BE5A-F92F-490E-5982324DDC9E}"/>
              </a:ext>
            </a:extLst>
          </p:cNvPr>
          <p:cNvPicPr>
            <a:picLocks noChangeAspect="1"/>
          </p:cNvPicPr>
          <p:nvPr/>
        </p:nvPicPr>
        <p:blipFill>
          <a:blip r:embed="rId2"/>
          <a:stretch>
            <a:fillRect/>
          </a:stretch>
        </p:blipFill>
        <p:spPr>
          <a:xfrm>
            <a:off x="1794451" y="1628728"/>
            <a:ext cx="2775381" cy="2765326"/>
          </a:xfrm>
          <a:prstGeom prst="rect">
            <a:avLst/>
          </a:prstGeom>
        </p:spPr>
      </p:pic>
      <p:sp>
        <p:nvSpPr>
          <p:cNvPr id="3" name="Google Shape;109;g13fbb6441ca_0_13">
            <a:extLst>
              <a:ext uri="{FF2B5EF4-FFF2-40B4-BE49-F238E27FC236}">
                <a16:creationId xmlns:a16="http://schemas.microsoft.com/office/drawing/2014/main" id="{0D4C205C-FBEB-E5CF-DAE0-71D4BCFCC686}"/>
              </a:ext>
            </a:extLst>
          </p:cNvPr>
          <p:cNvSpPr txBox="1"/>
          <p:nvPr/>
        </p:nvSpPr>
        <p:spPr>
          <a:xfrm>
            <a:off x="1749573" y="4587462"/>
            <a:ext cx="3072600" cy="93399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chemeClr val="lt1"/>
              </a:buClr>
              <a:buSzPts val="2400"/>
              <a:buFont typeface="Arial"/>
              <a:buNone/>
            </a:pPr>
            <a:r>
              <a:rPr lang="en-US" sz="2800" b="1" dirty="0" err="1">
                <a:solidFill>
                  <a:srgbClr val="002C9D"/>
                </a:solidFill>
                <a:cs typeface="Arial" panose="020B0604020202020204" pitchFamily="34" charset="0"/>
              </a:rPr>
              <a:t>W</a:t>
            </a:r>
            <a:r>
              <a:rPr lang="en-US" sz="2800" b="1" i="0" u="none" strike="noStrike" cap="none" dirty="0" err="1">
                <a:solidFill>
                  <a:srgbClr val="002C9D"/>
                </a:solidFill>
                <a:ea typeface="Arial"/>
                <a:cs typeface="Arial" panose="020B0604020202020204" pitchFamily="34" charset="0"/>
                <a:sym typeface="Arial"/>
              </a:rPr>
              <a:t>enbo</a:t>
            </a:r>
            <a:r>
              <a:rPr lang="en-US" sz="2800" b="1" i="0" u="none" strike="noStrike" cap="none" dirty="0">
                <a:solidFill>
                  <a:srgbClr val="002C9D"/>
                </a:solidFill>
                <a:ea typeface="Arial"/>
                <a:cs typeface="Arial" panose="020B0604020202020204" pitchFamily="34" charset="0"/>
                <a:sym typeface="Arial"/>
              </a:rPr>
              <a:t> Qi</a:t>
            </a:r>
            <a:br>
              <a:rPr lang="en-US" sz="2000" b="0" i="0" u="none" strike="noStrike" cap="none" dirty="0">
                <a:solidFill>
                  <a:srgbClr val="002C9D"/>
                </a:solidFill>
                <a:ea typeface="Arial"/>
                <a:cs typeface="Arial"/>
                <a:sym typeface="Arial"/>
              </a:rPr>
            </a:br>
            <a:r>
              <a:rPr lang="en-US" dirty="0">
                <a:solidFill>
                  <a:srgbClr val="002C9D"/>
                </a:solidFill>
                <a:cs typeface="Arial" panose="020B0604020202020204" pitchFamily="34" charset="0"/>
              </a:rPr>
              <a:t>Software Engineer</a:t>
            </a:r>
            <a:r>
              <a:rPr lang="en-US" b="0" i="0" u="none" strike="noStrike" cap="none" dirty="0">
                <a:solidFill>
                  <a:srgbClr val="002C9D"/>
                </a:solidFill>
                <a:ea typeface="Arial"/>
                <a:cs typeface="Arial" panose="020B0604020202020204" pitchFamily="34" charset="0"/>
                <a:sym typeface="Arial"/>
              </a:rPr>
              <a:t>, </a:t>
            </a:r>
            <a:r>
              <a:rPr lang="en-US" i="1" dirty="0">
                <a:solidFill>
                  <a:srgbClr val="002C9D"/>
                </a:solidFill>
                <a:cs typeface="Arial" panose="020B0604020202020204" pitchFamily="34" charset="0"/>
              </a:rPr>
              <a:t>A</a:t>
            </a:r>
            <a:r>
              <a:rPr lang="en-US" b="0" i="1" u="none" strike="noStrike" cap="none" dirty="0">
                <a:solidFill>
                  <a:srgbClr val="002C9D"/>
                </a:solidFill>
                <a:ea typeface="Arial"/>
                <a:cs typeface="Arial" panose="020B0604020202020204" pitchFamily="34" charset="0"/>
                <a:sym typeface="Arial"/>
              </a:rPr>
              <a:t>nt Group</a:t>
            </a:r>
            <a:endParaRPr b="0" i="1" u="none" strike="noStrike" cap="none" dirty="0">
              <a:solidFill>
                <a:srgbClr val="002C9D"/>
              </a:solidFill>
              <a:ea typeface="Arial"/>
              <a:cs typeface="Arial" panose="020B0604020202020204" pitchFamily="34" charset="0"/>
              <a:sym typeface="Arial"/>
            </a:endParaRPr>
          </a:p>
        </p:txBody>
      </p:sp>
      <p:sp>
        <p:nvSpPr>
          <p:cNvPr id="7" name="Google Shape;109;g13fbb6441ca_0_13">
            <a:extLst>
              <a:ext uri="{FF2B5EF4-FFF2-40B4-BE49-F238E27FC236}">
                <a16:creationId xmlns:a16="http://schemas.microsoft.com/office/drawing/2014/main" id="{238D9252-0D90-5FC2-63D1-F321B9B4967E}"/>
              </a:ext>
            </a:extLst>
          </p:cNvPr>
          <p:cNvSpPr txBox="1"/>
          <p:nvPr/>
        </p:nvSpPr>
        <p:spPr>
          <a:xfrm>
            <a:off x="7124712" y="4587462"/>
            <a:ext cx="3072600" cy="93399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chemeClr val="lt1"/>
              </a:buClr>
              <a:buSzPts val="2400"/>
              <a:buFont typeface="Arial"/>
              <a:buNone/>
            </a:pPr>
            <a:r>
              <a:rPr lang="en-US" sz="2800" b="1" i="0" u="none" strike="noStrike" cap="none" dirty="0" err="1">
                <a:solidFill>
                  <a:srgbClr val="002C9D"/>
                </a:solidFill>
                <a:ea typeface="Arial"/>
                <a:cs typeface="Arial" panose="020B0604020202020204" pitchFamily="34" charset="0"/>
                <a:sym typeface="Arial"/>
              </a:rPr>
              <a:t>Yiyang</a:t>
            </a:r>
            <a:r>
              <a:rPr lang="en-US" sz="2800" b="1" i="0" u="none" strike="noStrike" cap="none" dirty="0">
                <a:solidFill>
                  <a:srgbClr val="002C9D"/>
                </a:solidFill>
                <a:ea typeface="Arial"/>
                <a:cs typeface="Arial" panose="020B0604020202020204" pitchFamily="34" charset="0"/>
                <a:sym typeface="Arial"/>
              </a:rPr>
              <a:t> Huang</a:t>
            </a:r>
            <a:br>
              <a:rPr lang="en-US" sz="2000" b="0" i="0" u="none" strike="noStrike" cap="none" dirty="0">
                <a:solidFill>
                  <a:srgbClr val="002C9D"/>
                </a:solidFill>
                <a:ea typeface="Arial"/>
                <a:cs typeface="Arial"/>
                <a:sym typeface="Arial"/>
              </a:rPr>
            </a:br>
            <a:r>
              <a:rPr lang="en-US" dirty="0">
                <a:solidFill>
                  <a:srgbClr val="002C9D"/>
                </a:solidFill>
                <a:cs typeface="Arial" panose="020B0604020202020204" pitchFamily="34" charset="0"/>
              </a:rPr>
              <a:t>Software Engineer</a:t>
            </a:r>
            <a:r>
              <a:rPr lang="en-US" b="0" i="0" u="none" strike="noStrike" cap="none" dirty="0">
                <a:solidFill>
                  <a:srgbClr val="002C9D"/>
                </a:solidFill>
                <a:ea typeface="Arial"/>
                <a:cs typeface="Arial" panose="020B0604020202020204" pitchFamily="34" charset="0"/>
                <a:sym typeface="Arial"/>
              </a:rPr>
              <a:t>, </a:t>
            </a:r>
            <a:r>
              <a:rPr lang="en-US" i="1" dirty="0" err="1">
                <a:solidFill>
                  <a:srgbClr val="002C9D"/>
                </a:solidFill>
                <a:cs typeface="Arial" panose="020B0604020202020204" pitchFamily="34" charset="0"/>
              </a:rPr>
              <a:t>ByteDance</a:t>
            </a:r>
            <a:endParaRPr b="0" i="1" u="none" strike="noStrike" cap="none" dirty="0">
              <a:solidFill>
                <a:srgbClr val="002C9D"/>
              </a:solidFill>
              <a:ea typeface="Arial"/>
              <a:cs typeface="Arial" panose="020B0604020202020204" pitchFamily="34" charset="0"/>
              <a:sym typeface="Arial"/>
            </a:endParaRPr>
          </a:p>
        </p:txBody>
      </p:sp>
      <p:pic>
        <p:nvPicPr>
          <p:cNvPr id="8" name="图片 7">
            <a:extLst>
              <a:ext uri="{FF2B5EF4-FFF2-40B4-BE49-F238E27FC236}">
                <a16:creationId xmlns:a16="http://schemas.microsoft.com/office/drawing/2014/main" id="{7C83119E-EE65-C4EE-C10B-38FEA9E969F7}"/>
              </a:ext>
            </a:extLst>
          </p:cNvPr>
          <p:cNvPicPr>
            <a:picLocks noChangeAspect="1"/>
          </p:cNvPicPr>
          <p:nvPr/>
        </p:nvPicPr>
        <p:blipFill>
          <a:blip r:embed="rId3"/>
          <a:stretch>
            <a:fillRect/>
          </a:stretch>
        </p:blipFill>
        <p:spPr>
          <a:xfrm>
            <a:off x="7124711" y="1617863"/>
            <a:ext cx="2924663" cy="3050230"/>
          </a:xfrm>
          <a:prstGeom prst="rect">
            <a:avLst/>
          </a:prstGeom>
        </p:spPr>
      </p:pic>
    </p:spTree>
    <p:extLst>
      <p:ext uri="{BB962C8B-B14F-4D97-AF65-F5344CB8AC3E}">
        <p14:creationId xmlns:p14="http://schemas.microsoft.com/office/powerpoint/2010/main" val="25432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Introduction</a:t>
            </a:r>
          </a:p>
        </p:txBody>
      </p:sp>
      <p:sp>
        <p:nvSpPr>
          <p:cNvPr id="5" name="文本框 4"/>
          <p:cNvSpPr txBox="1"/>
          <p:nvPr/>
        </p:nvSpPr>
        <p:spPr>
          <a:xfrm>
            <a:off x="283492" y="1194095"/>
            <a:ext cx="5380551" cy="4555093"/>
          </a:xfrm>
          <a:prstGeom prst="rect">
            <a:avLst/>
          </a:prstGeom>
          <a:noFill/>
        </p:spPr>
        <p:txBody>
          <a:bodyPr wrap="square" rtlCol="0">
            <a:spAutoFit/>
          </a:bodyPr>
          <a:lstStyle/>
          <a:p>
            <a:r>
              <a:rPr lang="en-GB" altLang="zh-CN" sz="2000" b="1" dirty="0"/>
              <a:t>Introduction:</a:t>
            </a:r>
          </a:p>
          <a:p>
            <a:r>
              <a:rPr lang="en-GB" altLang="zh-CN" sz="1400" b="0" i="0" dirty="0">
                <a:solidFill>
                  <a:srgbClr val="24292F"/>
                </a:solidFill>
                <a:effectLst/>
              </a:rPr>
              <a:t>Dragonfly is an </a:t>
            </a:r>
            <a:r>
              <a:rPr lang="en-GB" altLang="zh-CN" sz="1400" b="1" i="1" dirty="0">
                <a:solidFill>
                  <a:srgbClr val="002C9D"/>
                </a:solidFill>
                <a:effectLst/>
              </a:rPr>
              <a:t>open source P2P-based file distribution and image acceleration system</a:t>
            </a:r>
            <a:r>
              <a:rPr lang="en-GB" altLang="zh-CN" sz="1400" b="0" i="0" dirty="0">
                <a:solidFill>
                  <a:srgbClr val="24292F"/>
                </a:solidFill>
                <a:effectLst/>
              </a:rPr>
              <a:t>. It is hosted by the Cloud Native Computing Foundation(CNCF) as an Incubating Level Project.</a:t>
            </a:r>
            <a:endParaRPr lang="en-GB" altLang="zh-CN" sz="1400" b="1" dirty="0"/>
          </a:p>
          <a:p>
            <a:endParaRPr lang="en-GB" altLang="zh-CN" sz="1200" b="1" dirty="0"/>
          </a:p>
          <a:p>
            <a:r>
              <a:rPr lang="en-GB" altLang="zh-CN" sz="2000" b="1" dirty="0"/>
              <a:t>Milestone:</a:t>
            </a:r>
            <a:endParaRPr lang="en-GB" altLang="zh-CN" dirty="0"/>
          </a:p>
          <a:p>
            <a:r>
              <a:rPr kumimoji="1" lang="en-US" altLang="zh-CN" sz="1400" dirty="0">
                <a:solidFill>
                  <a:schemeClr val="tx1">
                    <a:lumMod val="95000"/>
                    <a:lumOff val="5000"/>
                  </a:schemeClr>
                </a:solidFill>
              </a:rPr>
              <a:t>1. </a:t>
            </a:r>
            <a:r>
              <a:rPr lang="en-GB" altLang="zh-CN" sz="1400" dirty="0"/>
              <a:t>Dragonfly was accepted to CNCF on </a:t>
            </a:r>
            <a:r>
              <a:rPr lang="en-GB" altLang="zh-CN" sz="1400" b="1" i="1" dirty="0">
                <a:solidFill>
                  <a:srgbClr val="002C9D"/>
                </a:solidFill>
              </a:rPr>
              <a:t>11/15/2018</a:t>
            </a:r>
            <a:r>
              <a:rPr lang="en-GB" altLang="zh-CN" sz="1400" dirty="0"/>
              <a:t> and it is a CNCF </a:t>
            </a:r>
            <a:r>
              <a:rPr lang="en-GB" altLang="zh-CN" sz="1400" b="1" i="1" dirty="0">
                <a:solidFill>
                  <a:srgbClr val="002C9D"/>
                </a:solidFill>
              </a:rPr>
              <a:t>Incubating</a:t>
            </a:r>
            <a:r>
              <a:rPr lang="en-GB" altLang="zh-CN" sz="1400" dirty="0"/>
              <a:t> project.</a:t>
            </a:r>
            <a:endParaRPr kumimoji="1" lang="en-US" altLang="zh-CN" sz="1400" b="1" dirty="0">
              <a:solidFill>
                <a:srgbClr val="7030A0"/>
              </a:solidFill>
            </a:endParaRPr>
          </a:p>
          <a:p>
            <a:r>
              <a:rPr kumimoji="1" lang="en-US" altLang="zh-CN" sz="1400" dirty="0">
                <a:solidFill>
                  <a:schemeClr val="tx1">
                    <a:lumMod val="95000"/>
                    <a:lumOff val="5000"/>
                  </a:schemeClr>
                </a:solidFill>
              </a:rPr>
              <a:t>2. Dragonfly </a:t>
            </a:r>
            <a:r>
              <a:rPr kumimoji="1" lang="en-US" altLang="zh-CN" sz="1400" b="1" i="1" dirty="0">
                <a:solidFill>
                  <a:srgbClr val="002C9D"/>
                </a:solidFill>
              </a:rPr>
              <a:t>1.X</a:t>
            </a:r>
            <a:r>
              <a:rPr kumimoji="1" lang="en-US" altLang="zh-CN" sz="1400" dirty="0">
                <a:solidFill>
                  <a:schemeClr val="tx1">
                    <a:lumMod val="95000"/>
                    <a:lumOff val="5000"/>
                  </a:schemeClr>
                </a:solidFill>
              </a:rPr>
              <a:t> has been upgraded to </a:t>
            </a:r>
            <a:r>
              <a:rPr kumimoji="1" lang="en-US" altLang="zh-CN" sz="1400" b="1" i="1" dirty="0">
                <a:solidFill>
                  <a:srgbClr val="002C9D"/>
                </a:solidFill>
              </a:rPr>
              <a:t>2.0</a:t>
            </a:r>
            <a:r>
              <a:rPr kumimoji="1" lang="en-US" altLang="zh-CN" sz="1400" dirty="0">
                <a:solidFill>
                  <a:schemeClr val="tx1">
                    <a:lumMod val="95000"/>
                    <a:lumOff val="5000"/>
                  </a:schemeClr>
                </a:solidFill>
              </a:rPr>
              <a:t> on </a:t>
            </a:r>
            <a:r>
              <a:rPr kumimoji="1" lang="en-US" altLang="zh-CN" sz="1400" b="1" i="1" dirty="0">
                <a:solidFill>
                  <a:srgbClr val="002C9D"/>
                </a:solidFill>
              </a:rPr>
              <a:t>9/9/2021</a:t>
            </a:r>
            <a:r>
              <a:rPr kumimoji="1" lang="en-US" altLang="zh-CN" sz="1400" dirty="0">
                <a:solidFill>
                  <a:schemeClr val="tx1">
                    <a:lumMod val="95000"/>
                    <a:lumOff val="5000"/>
                  </a:schemeClr>
                </a:solidFill>
              </a:rPr>
              <a:t>.</a:t>
            </a:r>
          </a:p>
          <a:p>
            <a:r>
              <a:rPr kumimoji="1" lang="en-US" altLang="zh-CN" sz="1400" dirty="0">
                <a:solidFill>
                  <a:schemeClr val="tx1">
                    <a:lumMod val="95000"/>
                    <a:lumOff val="5000"/>
                  </a:schemeClr>
                </a:solidFill>
              </a:rPr>
              <a:t>3. Dragonfly has released </a:t>
            </a:r>
            <a:r>
              <a:rPr kumimoji="1" lang="en-US" altLang="zh-CN" sz="1400" b="1" i="1" dirty="0">
                <a:solidFill>
                  <a:srgbClr val="002C9D"/>
                </a:solidFill>
              </a:rPr>
              <a:t>170+</a:t>
            </a:r>
            <a:r>
              <a:rPr kumimoji="1" lang="en-US" altLang="zh-CN" sz="1400" dirty="0">
                <a:solidFill>
                  <a:schemeClr val="tx1">
                    <a:lumMod val="95000"/>
                    <a:lumOff val="5000"/>
                  </a:schemeClr>
                </a:solidFill>
              </a:rPr>
              <a:t> releases on </a:t>
            </a:r>
            <a:r>
              <a:rPr kumimoji="1" lang="en-US" altLang="zh-CN" sz="1400" b="1" i="1" dirty="0">
                <a:solidFill>
                  <a:srgbClr val="002C9D"/>
                </a:solidFill>
              </a:rPr>
              <a:t>16/3/2023</a:t>
            </a:r>
            <a:r>
              <a:rPr kumimoji="1" lang="en-US" altLang="zh-CN" sz="1400" dirty="0">
                <a:solidFill>
                  <a:schemeClr val="tx1">
                    <a:lumMod val="95000"/>
                    <a:lumOff val="5000"/>
                  </a:schemeClr>
                </a:solidFill>
              </a:rPr>
              <a:t>.</a:t>
            </a:r>
          </a:p>
          <a:p>
            <a:endParaRPr kumimoji="1" lang="en-US" altLang="zh-CN" sz="2000" dirty="0">
              <a:solidFill>
                <a:schemeClr val="tx1">
                  <a:lumMod val="95000"/>
                  <a:lumOff val="5000"/>
                </a:schemeClr>
              </a:solidFill>
            </a:endParaRPr>
          </a:p>
          <a:p>
            <a:r>
              <a:rPr kumimoji="1" lang="en-US" altLang="zh-CN" sz="2000" b="1" dirty="0">
                <a:solidFill>
                  <a:schemeClr val="tx1">
                    <a:lumMod val="95000"/>
                    <a:lumOff val="5000"/>
                  </a:schemeClr>
                </a:solidFill>
              </a:rPr>
              <a:t>Maintainers:</a:t>
            </a:r>
          </a:p>
          <a:p>
            <a:r>
              <a:rPr kumimoji="1" lang="en-US" altLang="zh-CN" sz="1400" dirty="0">
                <a:solidFill>
                  <a:schemeClr val="tx1">
                    <a:lumMod val="95000"/>
                    <a:lumOff val="5000"/>
                  </a:schemeClr>
                </a:solidFill>
              </a:rPr>
              <a:t>From Ant Group, Alibaba, </a:t>
            </a:r>
            <a:r>
              <a:rPr kumimoji="1" lang="en-US" altLang="zh-CN" sz="1400" dirty="0" err="1">
                <a:solidFill>
                  <a:schemeClr val="tx1">
                    <a:lumMod val="95000"/>
                    <a:lumOff val="5000"/>
                  </a:schemeClr>
                </a:solidFill>
              </a:rPr>
              <a:t>ByteDance</a:t>
            </a:r>
            <a:r>
              <a:rPr kumimoji="1" lang="en-US" altLang="zh-CN" sz="1400" dirty="0">
                <a:solidFill>
                  <a:schemeClr val="tx1">
                    <a:lumMod val="95000"/>
                    <a:lumOff val="5000"/>
                  </a:schemeClr>
                </a:solidFill>
              </a:rPr>
              <a:t>, Baidu Group, GitLab, etc.</a:t>
            </a:r>
            <a:endParaRPr kumimoji="1" lang="en-US" altLang="zh-CN" sz="1400" b="1" dirty="0">
              <a:solidFill>
                <a:schemeClr val="tx1">
                  <a:lumMod val="95000"/>
                  <a:lumOff val="5000"/>
                </a:schemeClr>
              </a:solidFill>
            </a:endParaRPr>
          </a:p>
          <a:p>
            <a:endParaRPr kumimoji="1" lang="en-US" altLang="zh-CN" sz="1200" b="1" dirty="0">
              <a:solidFill>
                <a:schemeClr val="tx1">
                  <a:lumMod val="95000"/>
                  <a:lumOff val="5000"/>
                </a:schemeClr>
              </a:solidFill>
            </a:endParaRPr>
          </a:p>
          <a:p>
            <a:r>
              <a:rPr kumimoji="1" lang="en-US" altLang="zh-CN" sz="2000" b="1" dirty="0">
                <a:solidFill>
                  <a:schemeClr val="tx1">
                    <a:lumMod val="95000"/>
                    <a:lumOff val="5000"/>
                  </a:schemeClr>
                </a:solidFill>
              </a:rPr>
              <a:t>Discussion Group:</a:t>
            </a:r>
          </a:p>
          <a:p>
            <a:r>
              <a:rPr kumimoji="1" lang="en-US" altLang="zh-CN" sz="1400" dirty="0"/>
              <a:t>Slack Channel: </a:t>
            </a:r>
            <a:r>
              <a:rPr kumimoji="1" lang="en-US" altLang="zh-CN" sz="1400" b="1" i="1" dirty="0">
                <a:solidFill>
                  <a:srgbClr val="002C9D"/>
                </a:solidFill>
                <a:hlinkClick r:id="rId2"/>
              </a:rPr>
              <a:t>#dragonfly</a:t>
            </a:r>
            <a:r>
              <a:rPr kumimoji="1" lang="en-US" altLang="zh-CN" sz="1400" b="1" i="1" dirty="0">
                <a:solidFill>
                  <a:srgbClr val="002C9D"/>
                </a:solidFill>
              </a:rPr>
              <a:t> </a:t>
            </a:r>
            <a:r>
              <a:rPr kumimoji="1" lang="en-US" altLang="zh-CN" sz="1400" dirty="0"/>
              <a:t>on CNCF Slack</a:t>
            </a:r>
            <a:endParaRPr kumimoji="1" lang="en-US" altLang="zh-CN" sz="1400" dirty="0">
              <a:solidFill>
                <a:srgbClr val="002060"/>
              </a:solidFill>
            </a:endParaRPr>
          </a:p>
          <a:p>
            <a:r>
              <a:rPr kumimoji="1" lang="en-US" altLang="zh-CN" sz="1400" dirty="0"/>
              <a:t>Twitter: </a:t>
            </a:r>
            <a:r>
              <a:rPr kumimoji="1" lang="en-US" altLang="zh-CN" sz="1400" b="1" i="1" dirty="0">
                <a:solidFill>
                  <a:srgbClr val="002C9D"/>
                </a:solidFill>
                <a:hlinkClick r:id="rId3"/>
              </a:rPr>
              <a:t>dragonfly_oss</a:t>
            </a:r>
            <a:endParaRPr kumimoji="1" lang="en-US" altLang="zh-CN" sz="1400" b="1" i="1" dirty="0">
              <a:solidFill>
                <a:srgbClr val="002C9D"/>
              </a:solidFill>
            </a:endParaRPr>
          </a:p>
          <a:p>
            <a:r>
              <a:rPr kumimoji="1" lang="en-US" altLang="zh-CN" sz="1400" dirty="0">
                <a:solidFill>
                  <a:schemeClr val="tx1">
                    <a:lumMod val="95000"/>
                    <a:lumOff val="5000"/>
                  </a:schemeClr>
                </a:solidFill>
              </a:rPr>
              <a:t>Discussion Group: </a:t>
            </a:r>
            <a:r>
              <a:rPr kumimoji="1" lang="en-US" altLang="zh-CN" sz="1400" b="1" i="1" dirty="0">
                <a:solidFill>
                  <a:srgbClr val="002C9D"/>
                </a:solidFill>
                <a:hlinkClick r:id="rId4"/>
              </a:rPr>
              <a:t>dragonfly-discuss@googlegroups.com</a:t>
            </a:r>
            <a:endParaRPr kumimoji="1" lang="en-US" altLang="zh-CN" sz="1400" b="1" i="1" dirty="0">
              <a:solidFill>
                <a:srgbClr val="002C9D"/>
              </a:solidFill>
            </a:endParaRPr>
          </a:p>
          <a:p>
            <a:r>
              <a:rPr kumimoji="1" lang="en-US" altLang="zh-CN" sz="1400" dirty="0">
                <a:solidFill>
                  <a:schemeClr val="tx1">
                    <a:lumMod val="95000"/>
                    <a:lumOff val="5000"/>
                  </a:schemeClr>
                </a:solidFill>
              </a:rPr>
              <a:t>Developer Group: </a:t>
            </a:r>
            <a:r>
              <a:rPr kumimoji="1" lang="en-US" altLang="zh-CN" sz="1400" b="1" i="1" dirty="0">
                <a:solidFill>
                  <a:srgbClr val="002C9D"/>
                </a:solidFill>
                <a:hlinkClick r:id="rId5"/>
              </a:rPr>
              <a:t>dragonfly-developers@googlegroups.com</a:t>
            </a:r>
            <a:endParaRPr kumimoji="1" lang="en-US" altLang="zh-CN" sz="1400" b="1" i="1" dirty="0">
              <a:solidFill>
                <a:srgbClr val="002C9D"/>
              </a:solidFill>
            </a:endParaRPr>
          </a:p>
        </p:txBody>
      </p:sp>
      <p:pic>
        <p:nvPicPr>
          <p:cNvPr id="8" name="图片 7"/>
          <p:cNvPicPr>
            <a:picLocks noChangeAspect="1"/>
          </p:cNvPicPr>
          <p:nvPr/>
        </p:nvPicPr>
        <p:blipFill>
          <a:blip r:embed="rId6"/>
          <a:stretch>
            <a:fillRect/>
          </a:stretch>
        </p:blipFill>
        <p:spPr>
          <a:xfrm>
            <a:off x="5481693" y="1194095"/>
            <a:ext cx="6623972" cy="1151659"/>
          </a:xfrm>
          <a:prstGeom prst="rect">
            <a:avLst/>
          </a:prstGeom>
        </p:spPr>
      </p:pic>
      <p:pic>
        <p:nvPicPr>
          <p:cNvPr id="9" name="图片 8"/>
          <p:cNvPicPr>
            <a:picLocks noChangeAspect="1"/>
          </p:cNvPicPr>
          <p:nvPr/>
        </p:nvPicPr>
        <p:blipFill>
          <a:blip r:embed="rId7"/>
          <a:stretch>
            <a:fillRect/>
          </a:stretch>
        </p:blipFill>
        <p:spPr>
          <a:xfrm>
            <a:off x="5481693" y="2522224"/>
            <a:ext cx="6441036" cy="36058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Architecture</a:t>
            </a:r>
          </a:p>
        </p:txBody>
      </p:sp>
      <p:pic>
        <p:nvPicPr>
          <p:cNvPr id="2" name="Picture 2" descr="a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0340" y="1332419"/>
            <a:ext cx="7252598" cy="452436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79754" y="1132389"/>
            <a:ext cx="4410586" cy="4924425"/>
          </a:xfrm>
          <a:prstGeom prst="rect">
            <a:avLst/>
          </a:prstGeom>
          <a:noFill/>
        </p:spPr>
        <p:txBody>
          <a:bodyPr wrap="square" rtlCol="0">
            <a:spAutoFit/>
          </a:bodyPr>
          <a:lstStyle/>
          <a:p>
            <a:r>
              <a:rPr lang="en-GB" altLang="zh-CN" sz="2000" b="1" dirty="0"/>
              <a:t>Manager:</a:t>
            </a:r>
          </a:p>
          <a:p>
            <a:r>
              <a:rPr lang="en-GB" altLang="zh-CN" sz="1400" dirty="0"/>
              <a:t>Maintain the </a:t>
            </a:r>
            <a:r>
              <a:rPr lang="en-GB" altLang="zh-CN" sz="1400" b="1" i="1" dirty="0">
                <a:solidFill>
                  <a:srgbClr val="002C9D"/>
                </a:solidFill>
              </a:rPr>
              <a:t>relationship</a:t>
            </a:r>
            <a:r>
              <a:rPr lang="en-GB" altLang="zh-CN" sz="1400" dirty="0"/>
              <a:t> between each P2P cluster, dynamic configuration management and RBAC. It also includes a </a:t>
            </a:r>
            <a:r>
              <a:rPr lang="en-GB" altLang="zh-CN" sz="1400" b="1" i="1" dirty="0">
                <a:solidFill>
                  <a:srgbClr val="002C9D"/>
                </a:solidFill>
              </a:rPr>
              <a:t>front-end console</a:t>
            </a:r>
            <a:r>
              <a:rPr lang="en-GB" altLang="zh-CN" sz="1400" dirty="0"/>
              <a:t>, which is convenient for users to visually operate the cluster.</a:t>
            </a:r>
            <a:endParaRPr lang="en-GB" altLang="zh-CN" sz="1400" b="1" dirty="0"/>
          </a:p>
          <a:p>
            <a:endParaRPr lang="en-GB" altLang="zh-CN" sz="2000" b="1" dirty="0"/>
          </a:p>
          <a:p>
            <a:r>
              <a:rPr lang="en-GB" altLang="zh-CN" sz="2000" b="1" dirty="0"/>
              <a:t>Scheduler:</a:t>
            </a:r>
            <a:endParaRPr lang="en-GB" altLang="zh-CN" dirty="0"/>
          </a:p>
          <a:p>
            <a:r>
              <a:rPr lang="en-GB" altLang="zh-CN" sz="1400" dirty="0"/>
              <a:t>Select the </a:t>
            </a:r>
            <a:r>
              <a:rPr lang="en-GB" altLang="zh-CN" sz="1400" b="1" i="1" dirty="0">
                <a:solidFill>
                  <a:srgbClr val="002C9D"/>
                </a:solidFill>
              </a:rPr>
              <a:t>optimal download parent</a:t>
            </a:r>
            <a:r>
              <a:rPr lang="en-GB" altLang="zh-CN" sz="1400" b="1" dirty="0">
                <a:solidFill>
                  <a:srgbClr val="002060"/>
                </a:solidFill>
              </a:rPr>
              <a:t> </a:t>
            </a:r>
            <a:r>
              <a:rPr lang="en-GB" altLang="zh-CN" sz="1400" dirty="0"/>
              <a:t>peer for the download peer. Exceptions control peer back-to-source.</a:t>
            </a:r>
          </a:p>
          <a:p>
            <a:endParaRPr kumimoji="1" lang="en-US" altLang="zh-CN" sz="2000" dirty="0">
              <a:solidFill>
                <a:schemeClr val="tx1">
                  <a:lumMod val="95000"/>
                  <a:lumOff val="5000"/>
                </a:schemeClr>
              </a:solidFill>
            </a:endParaRPr>
          </a:p>
          <a:p>
            <a:r>
              <a:rPr kumimoji="1" lang="en-US" altLang="zh-CN" sz="2000" b="1" dirty="0">
                <a:solidFill>
                  <a:schemeClr val="tx1">
                    <a:lumMod val="95000"/>
                    <a:lumOff val="5000"/>
                  </a:schemeClr>
                </a:solidFill>
              </a:rPr>
              <a:t>Seed Peer:</a:t>
            </a:r>
          </a:p>
          <a:p>
            <a:r>
              <a:rPr lang="en-GB" altLang="zh-CN" sz="1400" dirty="0" err="1"/>
              <a:t>Dfdaemon</a:t>
            </a:r>
            <a:r>
              <a:rPr lang="en-GB" altLang="zh-CN" sz="1400" dirty="0"/>
              <a:t> turns on the Seed Peer mode can be used as a </a:t>
            </a:r>
            <a:r>
              <a:rPr lang="en-GB" altLang="zh-CN" sz="1400" b="1" i="1" dirty="0">
                <a:solidFill>
                  <a:srgbClr val="002C9D"/>
                </a:solidFill>
              </a:rPr>
              <a:t>back-to-source download peer</a:t>
            </a:r>
            <a:r>
              <a:rPr lang="en-GB" altLang="zh-CN" sz="1400" b="1" dirty="0">
                <a:solidFill>
                  <a:srgbClr val="002060"/>
                </a:solidFill>
              </a:rPr>
              <a:t> </a:t>
            </a:r>
            <a:r>
              <a:rPr lang="en-GB" altLang="zh-CN" sz="1400" dirty="0"/>
              <a:t>in a P2P cluster, which is the </a:t>
            </a:r>
            <a:r>
              <a:rPr lang="en-GB" altLang="zh-CN" sz="1400" b="1" dirty="0">
                <a:solidFill>
                  <a:srgbClr val="002060"/>
                </a:solidFill>
              </a:rPr>
              <a:t>root peer </a:t>
            </a:r>
            <a:r>
              <a:rPr lang="en-GB" altLang="zh-CN" sz="1400" dirty="0"/>
              <a:t>for download in the entire cluster.</a:t>
            </a:r>
            <a:endParaRPr kumimoji="1" lang="en-US" altLang="zh-CN" sz="1400" b="1" dirty="0">
              <a:solidFill>
                <a:schemeClr val="tx1">
                  <a:lumMod val="95000"/>
                  <a:lumOff val="5000"/>
                </a:schemeClr>
              </a:solidFill>
            </a:endParaRPr>
          </a:p>
          <a:p>
            <a:endParaRPr kumimoji="1" lang="en-US" altLang="zh-CN" sz="1200" b="1" dirty="0">
              <a:solidFill>
                <a:schemeClr val="tx1">
                  <a:lumMod val="95000"/>
                  <a:lumOff val="5000"/>
                </a:schemeClr>
              </a:solidFill>
            </a:endParaRPr>
          </a:p>
          <a:p>
            <a:r>
              <a:rPr kumimoji="1" lang="en-US" altLang="zh-CN" sz="2000" b="1" dirty="0">
                <a:solidFill>
                  <a:schemeClr val="tx1">
                    <a:lumMod val="95000"/>
                    <a:lumOff val="5000"/>
                  </a:schemeClr>
                </a:solidFill>
              </a:rPr>
              <a:t>Peer:</a:t>
            </a:r>
          </a:p>
          <a:p>
            <a:r>
              <a:rPr lang="en-GB" altLang="zh-CN" sz="1400" dirty="0"/>
              <a:t>Deploy with </a:t>
            </a:r>
            <a:r>
              <a:rPr lang="en-GB" altLang="zh-CN" sz="1400" dirty="0" err="1"/>
              <a:t>dfdaemon</a:t>
            </a:r>
            <a:r>
              <a:rPr lang="en-GB" altLang="zh-CN" sz="1400" dirty="0"/>
              <a:t>, based on the C/S architecture, it provides the </a:t>
            </a:r>
            <a:r>
              <a:rPr lang="en-GB" altLang="zh-CN" sz="1400" b="1" i="1" dirty="0" err="1">
                <a:solidFill>
                  <a:srgbClr val="002C9D"/>
                </a:solidFill>
              </a:rPr>
              <a:t>dfget</a:t>
            </a:r>
            <a:r>
              <a:rPr lang="en-GB" altLang="zh-CN" sz="1400" dirty="0"/>
              <a:t> command download tool, and the </a:t>
            </a:r>
            <a:r>
              <a:rPr lang="en-GB" altLang="zh-CN" sz="1400" b="1" i="1" dirty="0" err="1">
                <a:solidFill>
                  <a:srgbClr val="002C9D"/>
                </a:solidFill>
              </a:rPr>
              <a:t>dfget</a:t>
            </a:r>
            <a:r>
              <a:rPr lang="en-GB" altLang="zh-CN" sz="1400" b="1" i="1" dirty="0">
                <a:solidFill>
                  <a:srgbClr val="002C9D"/>
                </a:solidFill>
              </a:rPr>
              <a:t> daemon</a:t>
            </a:r>
            <a:r>
              <a:rPr lang="en-GB" altLang="zh-CN" sz="1400" b="1" dirty="0">
                <a:solidFill>
                  <a:srgbClr val="002060"/>
                </a:solidFill>
              </a:rPr>
              <a:t> </a:t>
            </a:r>
            <a:r>
              <a:rPr lang="en-GB" altLang="zh-CN" sz="1400" dirty="0"/>
              <a:t>running daemon to provide task download capabilities.</a:t>
            </a:r>
            <a:endParaRPr kumimoji="1" lang="en-US" altLang="zh-CN" sz="1400" b="1" dirty="0">
              <a:solidFill>
                <a:schemeClr val="tx1">
                  <a:lumMod val="95000"/>
                  <a:lumOff val="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File Distribution &amp; Image Acceleration</a:t>
            </a:r>
          </a:p>
        </p:txBody>
      </p:sp>
      <p:pic>
        <p:nvPicPr>
          <p:cNvPr id="8" name="图片 7"/>
          <p:cNvPicPr>
            <a:picLocks noChangeAspect="1"/>
          </p:cNvPicPr>
          <p:nvPr/>
        </p:nvPicPr>
        <p:blipFill>
          <a:blip r:embed="rId2"/>
          <a:stretch>
            <a:fillRect/>
          </a:stretch>
        </p:blipFill>
        <p:spPr>
          <a:xfrm>
            <a:off x="532932" y="1483203"/>
            <a:ext cx="10968101" cy="43790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Acceleration Framework For Image</a:t>
            </a:r>
          </a:p>
        </p:txBody>
      </p:sp>
      <p:pic>
        <p:nvPicPr>
          <p:cNvPr id="10" name="图片 9"/>
          <p:cNvPicPr>
            <a:picLocks noChangeAspect="1"/>
          </p:cNvPicPr>
          <p:nvPr/>
        </p:nvPicPr>
        <p:blipFill>
          <a:blip r:embed="rId2"/>
          <a:stretch>
            <a:fillRect/>
          </a:stretch>
        </p:blipFill>
        <p:spPr>
          <a:xfrm>
            <a:off x="990981" y="1250989"/>
            <a:ext cx="9504984" cy="552265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Dragonfly </a:t>
            </a:r>
            <a:r>
              <a:rPr lang="en-US" sz="4000" b="1" dirty="0" err="1">
                <a:solidFill>
                  <a:srgbClr val="002C9D"/>
                </a:solidFill>
                <a:latin typeface="Clarity City" pitchFamily="2" charset="77"/>
                <a:cs typeface="Arial" panose="020B0604020202020204" pitchFamily="34" charset="0"/>
              </a:rPr>
              <a:t>Nydus</a:t>
            </a:r>
            <a:endParaRPr lang="en-US" sz="4000" b="1" dirty="0">
              <a:solidFill>
                <a:srgbClr val="002C9D"/>
              </a:solidFill>
              <a:latin typeface="Clarity City" pitchFamily="2" charset="77"/>
              <a:cs typeface="Arial" panose="020B0604020202020204" pitchFamily="34" charset="0"/>
            </a:endParaRPr>
          </a:p>
        </p:txBody>
      </p:sp>
      <p:pic>
        <p:nvPicPr>
          <p:cNvPr id="2" name="图片 2"/>
          <p:cNvPicPr>
            <a:picLocks noChangeAspect="1"/>
          </p:cNvPicPr>
          <p:nvPr/>
        </p:nvPicPr>
        <p:blipFill>
          <a:blip r:embed="rId2"/>
          <a:stretch>
            <a:fillRect/>
          </a:stretch>
        </p:blipFill>
        <p:spPr>
          <a:xfrm>
            <a:off x="6529594" y="3242474"/>
            <a:ext cx="5348054" cy="2632407"/>
          </a:xfrm>
          <a:prstGeom prst="rect">
            <a:avLst/>
          </a:prstGeom>
          <a:ln w="12700">
            <a:solidFill>
              <a:schemeClr val="tx1"/>
            </a:solidFill>
          </a:ln>
        </p:spPr>
      </p:pic>
      <p:sp>
        <p:nvSpPr>
          <p:cNvPr id="5" name="文本框 4"/>
          <p:cNvSpPr txBox="1"/>
          <p:nvPr/>
        </p:nvSpPr>
        <p:spPr>
          <a:xfrm>
            <a:off x="269525" y="1067266"/>
            <a:ext cx="11786639" cy="1292662"/>
          </a:xfrm>
          <a:prstGeom prst="rect">
            <a:avLst/>
          </a:prstGeom>
          <a:noFill/>
        </p:spPr>
        <p:txBody>
          <a:bodyPr wrap="square">
            <a:spAutoFit/>
          </a:bodyPr>
          <a:lstStyle/>
          <a:p>
            <a:r>
              <a:rPr lang="en-GB" altLang="zh-CN" sz="2400" b="1" dirty="0"/>
              <a:t>Introduction:</a:t>
            </a:r>
          </a:p>
          <a:p>
            <a:r>
              <a:rPr lang="en-US" altLang="zh-CN" sz="1800" b="1" i="1" dirty="0" err="1">
                <a:solidFill>
                  <a:srgbClr val="002C9D"/>
                </a:solidFill>
              </a:rPr>
              <a:t>Nydus</a:t>
            </a:r>
            <a:r>
              <a:rPr lang="en-US" altLang="zh-CN" sz="1800" b="1" i="1" dirty="0">
                <a:solidFill>
                  <a:srgbClr val="002C9D"/>
                </a:solidFill>
              </a:rPr>
              <a:t> Acceleration Framework </a:t>
            </a:r>
            <a:r>
              <a:rPr lang="en-US" altLang="zh-CN" sz="1800" dirty="0"/>
              <a:t>implements a content-addressable filesystem that can accelerate container image startup by lazy loading. It has supported the creation of millions of accelerated image containers daily. Currently, it primarily maintained by Ant Group, Alibaba Cloud, and </a:t>
            </a:r>
            <a:r>
              <a:rPr lang="en-US" altLang="zh-CN" sz="1800" dirty="0" err="1"/>
              <a:t>ByteDance</a:t>
            </a:r>
            <a:r>
              <a:rPr lang="en-US" altLang="zh-CN" sz="1800" dirty="0"/>
              <a:t> etc.</a:t>
            </a:r>
            <a:endParaRPr lang="en-GB" altLang="zh-CN" sz="1800" dirty="0"/>
          </a:p>
        </p:txBody>
      </p:sp>
      <p:sp>
        <p:nvSpPr>
          <p:cNvPr id="6" name="文本框 5"/>
          <p:cNvSpPr txBox="1"/>
          <p:nvPr/>
        </p:nvSpPr>
        <p:spPr>
          <a:xfrm>
            <a:off x="269525" y="2920258"/>
            <a:ext cx="5962980" cy="3108543"/>
          </a:xfrm>
          <a:prstGeom prst="rect">
            <a:avLst/>
          </a:prstGeom>
          <a:noFill/>
        </p:spPr>
        <p:txBody>
          <a:bodyPr wrap="square" rtlCol="0">
            <a:spAutoFit/>
          </a:bodyPr>
          <a:lstStyle/>
          <a:p>
            <a:r>
              <a:rPr lang="en-GB" altLang="zh-CN" sz="2000" b="1" dirty="0"/>
              <a:t>Features:</a:t>
            </a:r>
            <a:endParaRPr lang="en-GB" altLang="zh-CN" dirty="0"/>
          </a:p>
          <a:p>
            <a:r>
              <a:rPr lang="en-US" altLang="zh-CN" sz="1600" dirty="0"/>
              <a:t>- Image can be fetched on demand in chunks for </a:t>
            </a:r>
            <a:r>
              <a:rPr lang="en-US" altLang="zh-CN" sz="1600" b="1" i="1" dirty="0">
                <a:solidFill>
                  <a:srgbClr val="002C9D"/>
                </a:solidFill>
              </a:rPr>
              <a:t>lazy pulling</a:t>
            </a:r>
            <a:r>
              <a:rPr lang="en-US" altLang="zh-CN" sz="1600" b="1" dirty="0"/>
              <a:t> </a:t>
            </a:r>
            <a:r>
              <a:rPr lang="en-US" altLang="zh-CN" sz="1600" dirty="0"/>
              <a:t>to boost container startup.</a:t>
            </a:r>
          </a:p>
          <a:p>
            <a:r>
              <a:rPr lang="en-US" altLang="zh-CN" sz="1600" dirty="0"/>
              <a:t>- Deeply integrated with the Linux kernel's </a:t>
            </a:r>
            <a:r>
              <a:rPr lang="en-US" altLang="zh-CN" sz="1600" b="1" i="1" dirty="0" err="1">
                <a:solidFill>
                  <a:srgbClr val="002C9D"/>
                </a:solidFill>
              </a:rPr>
              <a:t>erofs</a:t>
            </a:r>
            <a:r>
              <a:rPr lang="en-US" altLang="zh-CN" sz="1600" b="1" i="1" dirty="0">
                <a:solidFill>
                  <a:srgbClr val="002C9D"/>
                </a:solidFill>
              </a:rPr>
              <a:t> and </a:t>
            </a:r>
            <a:r>
              <a:rPr lang="en-US" altLang="zh-CN" sz="1600" b="1" i="1" dirty="0" err="1">
                <a:solidFill>
                  <a:srgbClr val="002C9D"/>
                </a:solidFill>
              </a:rPr>
              <a:t>fscache</a:t>
            </a:r>
            <a:r>
              <a:rPr lang="en-US" altLang="zh-CN" sz="1600" dirty="0"/>
              <a:t>, enabling </a:t>
            </a:r>
            <a:r>
              <a:rPr lang="en-US" altLang="zh-CN" sz="1600" b="1" i="1" dirty="0">
                <a:solidFill>
                  <a:srgbClr val="002C9D"/>
                </a:solidFill>
              </a:rPr>
              <a:t>in-kernel support</a:t>
            </a:r>
            <a:r>
              <a:rPr lang="en-US" altLang="zh-CN" sz="1600" dirty="0"/>
              <a:t> for image acceleration.</a:t>
            </a:r>
          </a:p>
          <a:p>
            <a:r>
              <a:rPr lang="en-US" altLang="zh-CN" sz="1600" dirty="0"/>
              <a:t>- From build-time to run-time, </a:t>
            </a:r>
            <a:r>
              <a:rPr lang="en-US" altLang="zh-CN" sz="1600" dirty="0" err="1"/>
              <a:t>nydus</a:t>
            </a:r>
            <a:r>
              <a:rPr lang="en-US" altLang="zh-CN" sz="1600" dirty="0"/>
              <a:t> </a:t>
            </a:r>
            <a:r>
              <a:rPr lang="en-US" altLang="zh-CN" sz="1600" b="1" i="1" dirty="0">
                <a:solidFill>
                  <a:srgbClr val="002C9D"/>
                </a:solidFill>
              </a:rPr>
              <a:t>covers container ecosystems</a:t>
            </a:r>
            <a:r>
              <a:rPr lang="en-US" altLang="zh-CN" sz="1600" b="1" dirty="0"/>
              <a:t> </a:t>
            </a:r>
            <a:r>
              <a:rPr lang="en-US" altLang="zh-CN" sz="1600" dirty="0"/>
              <a:t>such as docker, </a:t>
            </a:r>
            <a:r>
              <a:rPr lang="en-US" altLang="zh-CN" sz="1600" dirty="0" err="1"/>
              <a:t>containerd</a:t>
            </a:r>
            <a:r>
              <a:rPr lang="en-US" altLang="zh-CN" sz="1600" dirty="0"/>
              <a:t>, </a:t>
            </a:r>
            <a:r>
              <a:rPr lang="en-US" altLang="zh-CN" sz="1600" dirty="0" err="1"/>
              <a:t>podman</a:t>
            </a:r>
            <a:r>
              <a:rPr lang="en-US" altLang="zh-CN" sz="1600" dirty="0"/>
              <a:t>, </a:t>
            </a:r>
            <a:r>
              <a:rPr lang="en-US" altLang="zh-CN" sz="1600" dirty="0" err="1"/>
              <a:t>buildkit</a:t>
            </a:r>
            <a:r>
              <a:rPr lang="en-US" altLang="zh-CN" sz="1600" dirty="0"/>
              <a:t>, </a:t>
            </a:r>
            <a:r>
              <a:rPr lang="en-US" altLang="zh-CN" sz="1600" dirty="0" err="1"/>
              <a:t>nerdctl</a:t>
            </a:r>
            <a:r>
              <a:rPr lang="en-US" altLang="zh-CN" sz="1600" dirty="0"/>
              <a:t>.</a:t>
            </a:r>
          </a:p>
          <a:p>
            <a:r>
              <a:rPr lang="en-US" altLang="zh-CN" sz="1600" dirty="0"/>
              <a:t>- </a:t>
            </a:r>
            <a:r>
              <a:rPr lang="en-US" altLang="zh-CN" sz="1600" b="1" i="1" dirty="0">
                <a:solidFill>
                  <a:srgbClr val="002C9D"/>
                </a:solidFill>
              </a:rPr>
              <a:t>Faster build speed</a:t>
            </a:r>
            <a:r>
              <a:rPr lang="en-US" altLang="zh-CN" sz="1600" b="1" dirty="0"/>
              <a:t> </a:t>
            </a:r>
            <a:r>
              <a:rPr lang="en-US" altLang="zh-CN" sz="1600" dirty="0"/>
              <a:t>than OCI v1 </a:t>
            </a:r>
            <a:r>
              <a:rPr lang="en-US" altLang="zh-CN" sz="1600" dirty="0" err="1"/>
              <a:t>gzip</a:t>
            </a:r>
            <a:r>
              <a:rPr lang="en-US" altLang="zh-CN" sz="1600" dirty="0"/>
              <a:t>/</a:t>
            </a:r>
            <a:r>
              <a:rPr lang="en-US" altLang="zh-CN" sz="1600" dirty="0" err="1"/>
              <a:t>zstd</a:t>
            </a:r>
            <a:r>
              <a:rPr lang="en-US" altLang="zh-CN" sz="1600" dirty="0"/>
              <a:t> format, as well as the ability to </a:t>
            </a:r>
            <a:r>
              <a:rPr lang="en-US" altLang="zh-CN" sz="1600" b="1" i="1" dirty="0">
                <a:solidFill>
                  <a:srgbClr val="002C9D"/>
                </a:solidFill>
              </a:rPr>
              <a:t>directly accelerate OCI v1 image.</a:t>
            </a:r>
            <a:endParaRPr lang="en-US" altLang="zh-CN" sz="1600" dirty="0"/>
          </a:p>
          <a:p>
            <a:r>
              <a:rPr lang="en-US" altLang="zh-CN" sz="1600" dirty="0"/>
              <a:t>- The ability to deduplicate data at the chunk level between local and server-side (registry) </a:t>
            </a:r>
            <a:r>
              <a:rPr lang="en-US" altLang="zh-CN" sz="1600" b="1" i="1" dirty="0">
                <a:solidFill>
                  <a:srgbClr val="002C9D"/>
                </a:solidFill>
              </a:rPr>
              <a:t>reduces storage waste of over 50%+</a:t>
            </a:r>
            <a:r>
              <a:rPr lang="en-US" altLang="zh-CN" sz="1600" dirty="0"/>
              <a:t> caused by incremental builds.</a:t>
            </a:r>
          </a:p>
        </p:txBody>
      </p:sp>
      <p:pic>
        <p:nvPicPr>
          <p:cNvPr id="7" name="图形 2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9594" y="2435344"/>
            <a:ext cx="2102206" cy="549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383804" y="-19317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002C9D"/>
                </a:solidFill>
                <a:latin typeface="Clarity City" pitchFamily="2" charset="77"/>
                <a:cs typeface="Arial" panose="020B0604020202020204" pitchFamily="34" charset="0"/>
              </a:rPr>
              <a:t>Acceleration Framework For Image</a:t>
            </a:r>
          </a:p>
        </p:txBody>
      </p:sp>
      <p:pic>
        <p:nvPicPr>
          <p:cNvPr id="6" name="图片 5"/>
          <p:cNvPicPr>
            <a:picLocks noChangeAspect="1"/>
          </p:cNvPicPr>
          <p:nvPr/>
        </p:nvPicPr>
        <p:blipFill>
          <a:blip r:embed="rId2"/>
          <a:stretch>
            <a:fillRect/>
          </a:stretch>
        </p:blipFill>
        <p:spPr>
          <a:xfrm>
            <a:off x="723569" y="1241908"/>
            <a:ext cx="10744861" cy="54843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1035</Words>
  <Application>Microsoft Macintosh PowerPoint</Application>
  <PresentationFormat>宽屏</PresentationFormat>
  <Paragraphs>147</Paragraphs>
  <Slides>26</Slides>
  <Notes>1</Notes>
  <HiddenSlides>0</HiddenSlides>
  <MMClips>0</MMClips>
  <ScaleCrop>false</ScaleCrop>
  <HeadingPairs>
    <vt:vector size="6" baseType="variant">
      <vt:variant>
        <vt:lpstr>已用的字体</vt:lpstr>
      </vt:variant>
      <vt:variant>
        <vt:i4>5</vt:i4>
      </vt:variant>
      <vt:variant>
        <vt:lpstr>主题</vt:lpstr>
      </vt:variant>
      <vt:variant>
        <vt:i4>16</vt:i4>
      </vt:variant>
      <vt:variant>
        <vt:lpstr>幻灯片标题</vt:lpstr>
      </vt:variant>
      <vt:variant>
        <vt:i4>26</vt:i4>
      </vt:variant>
    </vt:vector>
  </HeadingPairs>
  <TitlesOfParts>
    <vt:vector size="47" baseType="lpstr">
      <vt:lpstr>Arial</vt:lpstr>
      <vt:lpstr>Calibri</vt:lpstr>
      <vt:lpstr>Calibri Light</vt:lpstr>
      <vt:lpstr>Clarity City</vt:lpstr>
      <vt:lpstr>Din</vt:lpstr>
      <vt:lpstr>Office Theme</vt:lpstr>
      <vt:lpstr>2_Office Theme</vt:lpstr>
      <vt:lpstr>3_Office Theme</vt:lpstr>
      <vt:lpstr>4_Office Theme</vt:lpstr>
      <vt:lpstr>5_Office Theme</vt:lpstr>
      <vt:lpstr>6_Office Theme</vt:lpstr>
      <vt:lpstr>1_Office Theme</vt:lpstr>
      <vt:lpstr>7_Office Theme</vt:lpstr>
      <vt:lpstr>8_Office Theme</vt:lpstr>
      <vt:lpstr>9_Office Theme</vt:lpstr>
      <vt:lpstr>10_Office Theme</vt:lpstr>
      <vt:lpstr>11_Office Theme</vt:lpstr>
      <vt:lpstr>12_Office Theme</vt:lpstr>
      <vt:lpstr>13_Office Theme</vt:lpstr>
      <vt:lpstr>14_Office Theme</vt:lpstr>
      <vt:lpstr>15_Office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Microsoft Office User</cp:lastModifiedBy>
  <cp:revision>69</cp:revision>
  <dcterms:created xsi:type="dcterms:W3CDTF">2023-03-18T16:15:08Z</dcterms:created>
  <dcterms:modified xsi:type="dcterms:W3CDTF">2023-03-20T02:47:32Z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2052-4.6.0.7728</vt:lpwstr>
  </property>
</Properties>
</file>